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59" r:id="rId5"/>
    <p:sldId id="260" r:id="rId6"/>
    <p:sldId id="262" r:id="rId7"/>
    <p:sldId id="264" r:id="rId8"/>
    <p:sldId id="265" r:id="rId9"/>
    <p:sldId id="285" r:id="rId10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A53"/>
    <a:srgbClr val="08202A"/>
    <a:srgbClr val="8B8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2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BA846-C84F-4154-A690-BD531D07E94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4281D7-AB8B-4A49-B31C-4FE8BBA573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FCFC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1"/>
            <a:ext cx="12192000" cy="787400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outerShdw blurRad="482600" dist="889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tags" Target="../tags/tag7.xml"/><Relationship Id="rId2" Type="http://schemas.openxmlformats.org/officeDocument/2006/relationships/image" Target="../media/image2.png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2.png"/><Relationship Id="rId2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文档/RU/GA/GEO 642/Term Project/PPT/merlin_190627818_41f0a3e1-8f27-41b2-a040-26d54c996e9b-superJumbo.jpgmerlin_190627818_41f0a3e1-8f27-41b2-a040-26d54c996e9b-superJumbo"/>
          <p:cNvPicPr>
            <a:picLocks noChangeAspect="1"/>
          </p:cNvPicPr>
          <p:nvPr/>
        </p:nvPicPr>
        <p:blipFill>
          <a:blip r:embed="rId1"/>
          <a:srcRect t="18835" b="18835"/>
          <a:stretch>
            <a:fillRect/>
          </a:stretch>
        </p:blipFill>
        <p:spPr>
          <a:xfrm>
            <a:off x="323850" y="348201"/>
            <a:ext cx="11545775" cy="4789693"/>
          </a:xfrm>
          <a:prstGeom prst="rect">
            <a:avLst/>
          </a:prstGeom>
        </p:spPr>
      </p:pic>
      <p:sp>
        <p:nvSpPr>
          <p:cNvPr id="3" name="Freeform 6"/>
          <p:cNvSpPr/>
          <p:nvPr/>
        </p:nvSpPr>
        <p:spPr bwMode="auto">
          <a:xfrm>
            <a:off x="323850" y="348201"/>
            <a:ext cx="5054297" cy="4786178"/>
          </a:xfrm>
          <a:custGeom>
            <a:avLst/>
            <a:gdLst>
              <a:gd name="T0" fmla="*/ 0 w 3974"/>
              <a:gd name="T1" fmla="*/ 0 h 3763"/>
              <a:gd name="T2" fmla="*/ 1988 w 3974"/>
              <a:gd name="T3" fmla="*/ 0 h 3763"/>
              <a:gd name="T4" fmla="*/ 3974 w 3974"/>
              <a:gd name="T5" fmla="*/ 2190 h 3763"/>
              <a:gd name="T6" fmla="*/ 2546 w 3974"/>
              <a:gd name="T7" fmla="*/ 3763 h 3763"/>
              <a:gd name="T8" fmla="*/ 0 w 3974"/>
              <a:gd name="T9" fmla="*/ 3763 h 3763"/>
              <a:gd name="T10" fmla="*/ 0 w 3974"/>
              <a:gd name="T11" fmla="*/ 0 h 3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74" h="3763">
                <a:moveTo>
                  <a:pt x="0" y="0"/>
                </a:moveTo>
                <a:lnTo>
                  <a:pt x="1988" y="0"/>
                </a:lnTo>
                <a:lnTo>
                  <a:pt x="3974" y="2190"/>
                </a:lnTo>
                <a:lnTo>
                  <a:pt x="2546" y="3763"/>
                </a:lnTo>
                <a:lnTo>
                  <a:pt x="0" y="3763"/>
                </a:lnTo>
                <a:lnTo>
                  <a:pt x="0" y="0"/>
                </a:lnTo>
                <a:close/>
              </a:path>
            </a:pathLst>
          </a:custGeom>
          <a:solidFill>
            <a:srgbClr val="08202A">
              <a:alpha val="89804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Freeform 12"/>
          <p:cNvSpPr/>
          <p:nvPr/>
        </p:nvSpPr>
        <p:spPr bwMode="auto">
          <a:xfrm>
            <a:off x="3345744" y="348440"/>
            <a:ext cx="3584048" cy="4785939"/>
          </a:xfrm>
          <a:custGeom>
            <a:avLst/>
            <a:gdLst>
              <a:gd name="T0" fmla="*/ 0 w 2818"/>
              <a:gd name="T1" fmla="*/ 0 h 3763"/>
              <a:gd name="T2" fmla="*/ 830 w 2818"/>
              <a:gd name="T3" fmla="*/ 0 h 3763"/>
              <a:gd name="T4" fmla="*/ 2818 w 2818"/>
              <a:gd name="T5" fmla="*/ 2190 h 3763"/>
              <a:gd name="T6" fmla="*/ 1388 w 2818"/>
              <a:gd name="T7" fmla="*/ 3763 h 3763"/>
              <a:gd name="T8" fmla="*/ 558 w 2818"/>
              <a:gd name="T9" fmla="*/ 3763 h 3763"/>
              <a:gd name="T10" fmla="*/ 1986 w 2818"/>
              <a:gd name="T11" fmla="*/ 2190 h 3763"/>
              <a:gd name="T12" fmla="*/ 0 w 2818"/>
              <a:gd name="T13" fmla="*/ 0 h 3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18" h="3763">
                <a:moveTo>
                  <a:pt x="0" y="0"/>
                </a:moveTo>
                <a:lnTo>
                  <a:pt x="830" y="0"/>
                </a:lnTo>
                <a:lnTo>
                  <a:pt x="2818" y="2190"/>
                </a:lnTo>
                <a:lnTo>
                  <a:pt x="1388" y="3763"/>
                </a:lnTo>
                <a:lnTo>
                  <a:pt x="558" y="3763"/>
                </a:lnTo>
                <a:lnTo>
                  <a:pt x="1986" y="2190"/>
                </a:lnTo>
                <a:lnTo>
                  <a:pt x="0" y="0"/>
                </a:lnTo>
                <a:close/>
              </a:path>
            </a:pathLst>
          </a:custGeom>
          <a:solidFill>
            <a:srgbClr val="08202A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3505" y="1391729"/>
            <a:ext cx="4625340" cy="83058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l"/>
            <a:r>
              <a:rPr lang="en-US" altLang="zh-CN" sz="5400" b="1" dirty="0" smtClean="0">
                <a:solidFill>
                  <a:schemeClr val="bg1"/>
                </a:solidFill>
              </a:rPr>
              <a:t>Deep Learning</a:t>
            </a:r>
            <a:endParaRPr lang="en-US" altLang="zh-CN" sz="5400" b="1" dirty="0" smtClean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505" y="2565052"/>
            <a:ext cx="1957070" cy="55372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l"/>
            <a:r>
              <a:rPr lang="en-US" altLang="zh-CN" sz="3600" b="1" dirty="0" smtClean="0">
                <a:solidFill>
                  <a:schemeClr val="accent5"/>
                </a:solidFill>
              </a:rPr>
              <a:t>SCS 3546</a:t>
            </a:r>
            <a:endParaRPr lang="en-US" altLang="zh-CN" sz="3600" b="1" dirty="0" smtClean="0">
              <a:solidFill>
                <a:schemeClr val="accent5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3505" y="4370039"/>
            <a:ext cx="212471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Presenter: Sigao Li</a:t>
            </a:r>
            <a:endParaRPr lang="en-US" altLang="zh-CN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56516" y="3737640"/>
            <a:ext cx="8289925" cy="4305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</a:rPr>
              <a:t>Forest fire monitoring using Deep Neural Network</a:t>
            </a:r>
            <a:endParaRPr lang="zh-CN" altLang="en-US" sz="2800" b="1" dirty="0" smtClean="0">
              <a:solidFill>
                <a:schemeClr val="bg1"/>
              </a:solidFill>
            </a:endParaRPr>
          </a:p>
        </p:txBody>
      </p:sp>
      <p:sp>
        <p:nvSpPr>
          <p:cNvPr id="13" name="TextBox 23"/>
          <p:cNvSpPr txBox="1"/>
          <p:nvPr/>
        </p:nvSpPr>
        <p:spPr>
          <a:xfrm>
            <a:off x="7052878" y="6322601"/>
            <a:ext cx="4816702" cy="191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a typeface="思源黑体 CN ExtraLight" panose="020B0200000000000000" pitchFamily="34" charset="-122"/>
              </a:rPr>
              <a:t>December 5th, 2023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a typeface="思源黑体 CN ExtraLight" panose="020B02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3745" y="5541645"/>
            <a:ext cx="4192270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spc="500" dirty="0" smtClean="0">
                <a:latin typeface="+mn-ea"/>
              </a:rPr>
              <a:t>Instructors: </a:t>
            </a:r>
            <a:endParaRPr lang="en-US" sz="1400" spc="500" dirty="0" smtClean="0">
              <a:latin typeface="+mn-ea"/>
            </a:endParaRPr>
          </a:p>
          <a:p>
            <a:pPr indent="457200" algn="l"/>
            <a:r>
              <a:rPr lang="en-US" sz="1400" spc="500" dirty="0" smtClean="0">
                <a:latin typeface="+mn-ea"/>
              </a:rPr>
              <a:t>Prof. Sina Jamshidi</a:t>
            </a:r>
            <a:endParaRPr lang="en-US" sz="1400" spc="500" dirty="0" smtClean="0">
              <a:latin typeface="+mn-ea"/>
            </a:endParaRPr>
          </a:p>
          <a:p>
            <a:pPr indent="457200" algn="l"/>
            <a:r>
              <a:rPr lang="en-US" sz="1400" spc="500" dirty="0" smtClean="0">
                <a:latin typeface="+mn-ea"/>
                <a:sym typeface="+mn-ea"/>
              </a:rPr>
              <a:t>Prof. </a:t>
            </a:r>
            <a:r>
              <a:rPr lang="en-US" sz="1400" spc="500" dirty="0" smtClean="0">
                <a:latin typeface="+mn-ea"/>
              </a:rPr>
              <a:t>Simon Tavasoli</a:t>
            </a:r>
            <a:endParaRPr lang="en-US" sz="1400" spc="500" dirty="0" smtClean="0">
              <a:latin typeface="+mn-ea"/>
            </a:endParaRPr>
          </a:p>
        </p:txBody>
      </p:sp>
      <p:pic>
        <p:nvPicPr>
          <p:cNvPr id="11" name="图片 10" descr="Sig_School_ContStudies_65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981440" y="5408930"/>
            <a:ext cx="2887980" cy="642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3.75E-6 -1.85185E-6 L 3.75E-6 -0.11782 " pathEditMode="relative" rAng="0" ptsTypes="AA">
                                      <p:cBhvr>
                                        <p:cTn id="3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03"/>
                                    </p:animMotion>
                                    <p:animRot by="1500000">
                                      <p:cBhvr>
                                        <p:cTn id="3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850"/>
                            </p:stCondLst>
                            <p:childTnLst>
                              <p:par>
                                <p:cTn id="4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/>
      <p:bldP spid="7" grpId="1"/>
      <p:bldP spid="8" grpId="0"/>
      <p:bldP spid="9" grpId="0"/>
      <p:bldP spid="13" grpId="0"/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五边形 24"/>
          <p:cNvSpPr/>
          <p:nvPr/>
        </p:nvSpPr>
        <p:spPr>
          <a:xfrm>
            <a:off x="0" y="0"/>
            <a:ext cx="3348990" cy="787400"/>
          </a:xfrm>
          <a:prstGeom prst="homePlat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/>
              <a:t> Introduction to the Project</a:t>
            </a:r>
            <a:endParaRPr lang="zh-CN" altLang="en-US" sz="2000"/>
          </a:p>
        </p:txBody>
      </p:sp>
      <p:pic>
        <p:nvPicPr>
          <p:cNvPr id="10" name="图片 9" descr="Sig_School_ContStudies_6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1715" y="69215"/>
            <a:ext cx="2887980" cy="64262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68960" y="4130040"/>
            <a:ext cx="5275580" cy="129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altLang="zh-CN" sz="2000" b="1" dirty="0" smtClean="0"/>
              <a:t>Objectives:</a:t>
            </a:r>
            <a:endParaRPr lang="en-US" altLang="zh-CN" sz="2000" b="1" dirty="0" smtClean="0"/>
          </a:p>
          <a:p>
            <a:pPr indent="457200" algn="l"/>
            <a:r>
              <a:rPr sz="1600" dirty="0" smtClean="0"/>
              <a:t>The goal of the project is to develop a machine learning model capable of identifying areas at risk for forest</a:t>
            </a:r>
            <a:r>
              <a:rPr lang="en-US" sz="1600" dirty="0" smtClean="0"/>
              <a:t> </a:t>
            </a:r>
            <a:r>
              <a:rPr sz="1600" dirty="0" smtClean="0"/>
              <a:t>fires using satellite imagery. Focuses on using image processing and deep learning techniques to accurately and efficiently detect forest</a:t>
            </a:r>
            <a:r>
              <a:rPr lang="en-US" sz="1600" dirty="0" smtClean="0"/>
              <a:t> </a:t>
            </a:r>
            <a:r>
              <a:rPr sz="1600" dirty="0" smtClean="0"/>
              <a:t>fires.</a:t>
            </a:r>
            <a:endParaRPr sz="1600" dirty="0" smtClean="0"/>
          </a:p>
        </p:txBody>
      </p:sp>
      <p:sp>
        <p:nvSpPr>
          <p:cNvPr id="3" name="文本框 2"/>
          <p:cNvSpPr txBox="1"/>
          <p:nvPr/>
        </p:nvSpPr>
        <p:spPr>
          <a:xfrm>
            <a:off x="568960" y="1409065"/>
            <a:ext cx="5276215" cy="22269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r>
              <a:rPr lang="en-US" altLang="zh-CN" sz="2000" b="1" dirty="0" smtClean="0"/>
              <a:t>Background:</a:t>
            </a:r>
            <a:endParaRPr lang="en-US" altLang="zh-CN" sz="2000" b="1" dirty="0" smtClean="0"/>
          </a:p>
          <a:p>
            <a:pPr indent="457200"/>
            <a:r>
              <a:rPr sz="1600" dirty="0" smtClean="0"/>
              <a:t>In recent years, due to climate change and other environmental factors, the frequency of forest fires has significantly increased. Timely detection of forest</a:t>
            </a:r>
            <a:r>
              <a:rPr lang="en-US" sz="1600" dirty="0" smtClean="0"/>
              <a:t> </a:t>
            </a:r>
            <a:r>
              <a:rPr sz="1600" dirty="0" smtClean="0"/>
              <a:t>fires in the early stages is crucial for controlling the spread. </a:t>
            </a:r>
            <a:endParaRPr sz="1600" dirty="0" smtClean="0"/>
          </a:p>
          <a:p>
            <a:pPr indent="457200"/>
            <a:r>
              <a:rPr sz="1600" dirty="0" smtClean="0"/>
              <a:t>Currently, the use of satellite remote sensing images for forest fire detection has become a popular monitoring method. However, due to limitations in resolution and timeliness, there is still room for technological advancement in this field</a:t>
            </a:r>
            <a:r>
              <a:rPr lang="zh-CN" altLang="en-US" sz="1600" dirty="0" smtClean="0"/>
              <a:t>.</a:t>
            </a:r>
            <a:endParaRPr lang="zh-CN" altLang="en-US" sz="1600" dirty="0" smtClean="0"/>
          </a:p>
        </p:txBody>
      </p:sp>
      <p:pic>
        <p:nvPicPr>
          <p:cNvPr id="6" name="图片 5" descr="iss061e120235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0" y="2304415"/>
            <a:ext cx="5410835" cy="3039110"/>
          </a:xfrm>
          <a:prstGeom prst="rect">
            <a:avLst/>
          </a:prstGeom>
        </p:spPr>
      </p:pic>
      <p:sp>
        <p:nvSpPr>
          <p:cNvPr id="137" name="Google Shape;137;g12126e61a0d_1_3"/>
          <p:cNvSpPr txBox="1"/>
          <p:nvPr>
            <p:custDataLst>
              <p:tags r:id="rId4"/>
            </p:custDataLst>
          </p:nvPr>
        </p:nvSpPr>
        <p:spPr>
          <a:xfrm>
            <a:off x="6413630" y="5343465"/>
            <a:ext cx="53289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Note:</a:t>
            </a:r>
            <a:r>
              <a:rPr lang="zh-CN" sz="9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Adapted from “</a:t>
            </a:r>
            <a:r>
              <a:rPr lang="zh-CN" sz="9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NASA’s SAGE III Instrument Observes Aerosol Spike from Australian Fires</a:t>
            </a:r>
            <a:r>
              <a:rPr lang="zh-CN" sz="9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”</a:t>
            </a:r>
            <a:endParaRPr sz="9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Extreme fire activity was seen above Australia from the International Space Station in January 2020</a:t>
            </a:r>
            <a:endParaRPr sz="9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五边形 17"/>
          <p:cNvSpPr/>
          <p:nvPr/>
        </p:nvSpPr>
        <p:spPr>
          <a:xfrm>
            <a:off x="0" y="0"/>
            <a:ext cx="3349625" cy="787400"/>
          </a:xfrm>
          <a:prstGeom prst="homePlat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/>
              <a:t>Data Overview and Preprocessing</a:t>
            </a:r>
            <a:endParaRPr lang="zh-CN" altLang="en-US" sz="2000"/>
          </a:p>
        </p:txBody>
      </p:sp>
      <p:pic>
        <p:nvPicPr>
          <p:cNvPr id="2" name="图片 1" descr="Sig_School_ContStudies_6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1715" y="69215"/>
            <a:ext cx="2887980" cy="6426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8965" y="1374775"/>
            <a:ext cx="5410200" cy="162750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algn="l"/>
            <a:r>
              <a:rPr lang="en-US" altLang="zh-CN" sz="2000" b="1" dirty="0" smtClean="0"/>
              <a:t>Data Source:</a:t>
            </a:r>
            <a:endParaRPr lang="zh-CN" altLang="en-US" sz="2000" b="1" dirty="0" smtClean="0"/>
          </a:p>
          <a:p>
            <a:pPr indent="457200" algn="l"/>
            <a:r>
              <a:rPr sz="1600" dirty="0" smtClean="0"/>
              <a:t>The original data set comes from the Government of Canada-"Forest fires" and was compiled by ABDELGHANI AABA and uploaded to Kaggle.</a:t>
            </a:r>
            <a:endParaRPr sz="1600" dirty="0" smtClean="0"/>
          </a:p>
          <a:p>
            <a:pPr indent="457200" algn="l"/>
            <a:r>
              <a:rPr sz="1600" dirty="0" smtClean="0"/>
              <a:t>Each image is extracted from satellite imagery of forest</a:t>
            </a:r>
            <a:r>
              <a:rPr lang="en-US" sz="1600" dirty="0" smtClean="0"/>
              <a:t> </a:t>
            </a:r>
            <a:r>
              <a:rPr sz="1600" dirty="0" smtClean="0"/>
              <a:t>fire sites using longitude and latitude coordinates, and the image resolution is 350x350 pixels.</a:t>
            </a:r>
            <a:endParaRPr sz="1600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608965" y="3245485"/>
            <a:ext cx="5487035" cy="25234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zh-CN" altLang="en-US" sz="2000" b="1" dirty="0" smtClean="0"/>
              <a:t>Data </a:t>
            </a:r>
            <a:r>
              <a:rPr lang="en-US" altLang="zh-CN" sz="2000" b="1" dirty="0" smtClean="0"/>
              <a:t>P</a:t>
            </a:r>
            <a:r>
              <a:rPr lang="zh-CN" altLang="en-US" sz="2000" b="1" dirty="0" smtClean="0"/>
              <a:t>reprocessing:</a:t>
            </a:r>
            <a:endParaRPr lang="zh-CN" altLang="en-US" sz="2000" b="1" dirty="0" smtClean="0"/>
          </a:p>
          <a:p>
            <a:pPr algn="l"/>
            <a:r>
              <a:rPr lang="zh-CN" altLang="en-US" sz="1600" dirty="0" smtClean="0"/>
              <a:t>1. Corrupted images are identified and deleted.</a:t>
            </a:r>
            <a:endParaRPr lang="zh-CN" altLang="en-US" sz="1600" dirty="0" smtClean="0"/>
          </a:p>
          <a:p>
            <a:pPr algn="l"/>
            <a:endParaRPr lang="zh-CN" altLang="en-US" sz="1600" dirty="0" smtClean="0"/>
          </a:p>
          <a:p>
            <a:pPr algn="l"/>
            <a:r>
              <a:rPr lang="zh-CN" altLang="en-US" sz="1600" dirty="0" smtClean="0"/>
              <a:t>2. Balance the data set.</a:t>
            </a:r>
            <a:endParaRPr lang="zh-CN" altLang="en-US" sz="16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Train: #14000=70%</a:t>
            </a:r>
            <a:endParaRPr lang="zh-CN" altLang="en-US" sz="16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Test: #3000=15%</a:t>
            </a:r>
            <a:endParaRPr lang="zh-CN" altLang="en-US" sz="16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1600" dirty="0" smtClean="0"/>
              <a:t>Validation: #3000=15%</a:t>
            </a:r>
            <a:endParaRPr lang="zh-CN" altLang="en-US" sz="1600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zh-CN" altLang="en-US" sz="1600" dirty="0" smtClean="0"/>
          </a:p>
          <a:p>
            <a:pPr algn="l"/>
            <a:r>
              <a:rPr lang="zh-CN" altLang="en-US" sz="1600" dirty="0" smtClean="0"/>
              <a:t>3. Apply data enhancement techniques such as</a:t>
            </a:r>
            <a:r>
              <a:rPr lang="en-US" altLang="zh-CN" sz="1600" dirty="0" smtClean="0"/>
              <a:t>: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random </a:t>
            </a:r>
            <a:r>
              <a:rPr lang="zh-CN" altLang="en-US" sz="1600" dirty="0" smtClean="0"/>
              <a:t>rotations, shifts, zoom</a:t>
            </a:r>
            <a:r>
              <a:rPr lang="en-US" altLang="zh-CN" sz="1600" dirty="0" smtClean="0"/>
              <a:t>s</a:t>
            </a:r>
            <a:r>
              <a:rPr lang="zh-CN" altLang="en-US" sz="1600" dirty="0" smtClean="0"/>
              <a:t>, and flips to enhance the generalization ability of the model.</a:t>
            </a:r>
            <a:endParaRPr lang="zh-CN" altLang="en-US" sz="1600" dirty="0" smtClean="0"/>
          </a:p>
        </p:txBody>
      </p:sp>
      <p:pic>
        <p:nvPicPr>
          <p:cNvPr id="8" name="图片 7" descr="C:/Users/Sigao Li/Desktop/UT/DL/Term Project/fire nofire.pngfire nofire"/>
          <p:cNvPicPr>
            <a:picLocks noChangeAspect="1"/>
          </p:cNvPicPr>
          <p:nvPr/>
        </p:nvPicPr>
        <p:blipFill>
          <a:blip r:embed="rId3"/>
          <a:srcRect l="6" r="6"/>
          <a:stretch>
            <a:fillRect/>
          </a:stretch>
        </p:blipFill>
        <p:spPr>
          <a:xfrm>
            <a:off x="6454140" y="1227455"/>
            <a:ext cx="4945380" cy="5038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五边形 19"/>
          <p:cNvSpPr/>
          <p:nvPr/>
        </p:nvSpPr>
        <p:spPr>
          <a:xfrm>
            <a:off x="0" y="0"/>
            <a:ext cx="3349625" cy="787400"/>
          </a:xfrm>
          <a:prstGeom prst="homePlat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/>
              <a:t>Model Architecture and Training</a:t>
            </a:r>
            <a:endParaRPr lang="zh-CN" altLang="en-US" sz="2000"/>
          </a:p>
        </p:txBody>
      </p:sp>
      <p:pic>
        <p:nvPicPr>
          <p:cNvPr id="10" name="图片 9" descr="Sig_School_ContStudies_6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1715" y="69215"/>
            <a:ext cx="2887980" cy="642620"/>
          </a:xfrm>
          <a:prstGeom prst="rect">
            <a:avLst/>
          </a:prstGeom>
        </p:spPr>
      </p:pic>
      <p:pic>
        <p:nvPicPr>
          <p:cNvPr id="3" name="图片 2" descr="C:/Users/Sigao Li/Desktop/UT/DL/Term Project/model_architecture.pngmodel_architecture"/>
          <p:cNvPicPr>
            <a:picLocks noChangeAspect="1"/>
          </p:cNvPicPr>
          <p:nvPr/>
        </p:nvPicPr>
        <p:blipFill>
          <a:blip r:embed="rId3"/>
          <a:srcRect l="18" r="18"/>
          <a:stretch>
            <a:fillRect/>
          </a:stretch>
        </p:blipFill>
        <p:spPr>
          <a:xfrm>
            <a:off x="5053330" y="1212850"/>
            <a:ext cx="1682115" cy="519366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939800" y="1463119"/>
            <a:ext cx="762000" cy="76200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  <a:effectLst>
            <a:outerShdw blurRad="381000" dist="152400" dir="2700000" sx="95000" sy="95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01</a:t>
            </a:r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939800" y="4128795"/>
            <a:ext cx="762000" cy="762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75000"/>
                </a:schemeClr>
              </a:gs>
              <a:gs pos="100000">
                <a:schemeClr val="bg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152400" dir="2700000" sx="95000" sy="95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02</a:t>
            </a:r>
            <a:endParaRPr lang="zh-CN" altLang="en-US" sz="3200" dirty="0"/>
          </a:p>
        </p:txBody>
      </p:sp>
      <p:sp>
        <p:nvSpPr>
          <p:cNvPr id="18" name="文本框 17"/>
          <p:cNvSpPr txBox="1"/>
          <p:nvPr/>
        </p:nvSpPr>
        <p:spPr>
          <a:xfrm>
            <a:off x="2006657" y="1295425"/>
            <a:ext cx="154686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Key Features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TextBox 11"/>
          <p:cNvSpPr txBox="1"/>
          <p:nvPr/>
        </p:nvSpPr>
        <p:spPr>
          <a:xfrm>
            <a:off x="2007235" y="1762760"/>
            <a:ext cx="2740660" cy="16668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Convolutional Neural Network (CNN)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Residual Block (3)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MaxPooling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Batch Normalization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Dropout Layers</a:t>
            </a: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 (0.5)</a:t>
            </a:r>
            <a:endParaRPr lang="en-US" altLang="zh-CN" sz="16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006657" y="3952846"/>
            <a:ext cx="1915795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Training Process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1"/>
          <p:cNvSpPr txBox="1"/>
          <p:nvPr/>
        </p:nvSpPr>
        <p:spPr>
          <a:xfrm>
            <a:off x="2006600" y="4405630"/>
            <a:ext cx="2740660" cy="1538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B</a:t>
            </a: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inary cross-entropy loss function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Adam optimizer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30 epochs</a:t>
            </a: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 &amp;</a:t>
            </a: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32</a:t>
            </a: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batc</a:t>
            </a: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h size</a:t>
            </a:r>
            <a:endParaRPr lang="en-US" altLang="zh-CN" sz="1600" dirty="0">
              <a:latin typeface="+mn-lt"/>
              <a:ea typeface="+mn-ea"/>
              <a:cs typeface="+mn-ea"/>
              <a:sym typeface="+mn-lt"/>
            </a:endParaRPr>
          </a:p>
          <a:p>
            <a:pPr marL="171450" indent="-17145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+mn-lt"/>
                <a:ea typeface="+mn-ea"/>
                <a:cs typeface="+mn-ea"/>
                <a:sym typeface="+mn-lt"/>
              </a:rPr>
              <a:t>Early Stopping (5 epochs)</a:t>
            </a:r>
            <a:endParaRPr lang="en-US" altLang="zh-CN" sz="1600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3" name="图片 22" descr="C:/Users/Sigao Li/Desktop/UT/DL/Term Project/feature.pngfeature"/>
          <p:cNvPicPr>
            <a:picLocks noChangeAspect="1"/>
          </p:cNvPicPr>
          <p:nvPr/>
        </p:nvPicPr>
        <p:blipFill>
          <a:blip r:embed="rId4"/>
          <a:srcRect l="6" r="6"/>
          <a:stretch>
            <a:fillRect/>
          </a:stretch>
        </p:blipFill>
        <p:spPr>
          <a:xfrm>
            <a:off x="7249795" y="973455"/>
            <a:ext cx="4090035" cy="567055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9345295" y="6222365"/>
            <a:ext cx="1818640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l"/>
            <a:r>
              <a:rPr lang="zh-CN" altLang="en-US" sz="1200" i="1" dirty="0" smtClean="0"/>
              <a:t>Feature Maps Visualization</a:t>
            </a:r>
            <a:endParaRPr lang="zh-CN" altLang="en-US" sz="1200" i="1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70833E-6 -1.85185E-6 L 0.00013 -0.07407 " pathEditMode="relative" rAng="0" ptsTypes="AA">
                                      <p:cBhvr>
                                        <p:cTn id="2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04"/>
                                    </p:animMotion>
                                    <p:animRot by="1500000">
                                      <p:cBhvr>
                                        <p:cTn id="2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649"/>
                            </p:stCondLst>
                            <p:childTnLst>
                              <p:par>
                                <p:cTn id="3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70833E-6 -1.85185E-6 L 0.00013 -0.07407 " pathEditMode="relative" rAng="0" ptsTypes="AA">
                                      <p:cBhvr>
                                        <p:cTn id="4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04"/>
                                    </p:animMotion>
                                    <p:animRot by="1500000">
                                      <p:cBhvr>
                                        <p:cTn id="4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8" grpId="0" bldLvl="0" animBg="1"/>
      <p:bldP spid="18" grpId="0"/>
      <p:bldP spid="18" grpId="1"/>
      <p:bldP spid="19" grpId="0"/>
      <p:bldP spid="21" grpId="0"/>
      <p:bldP spid="21" grpId="1"/>
      <p:bldP spid="22" grpId="0"/>
      <p:bldP spid="24" grpId="0"/>
      <p:bldP spid="2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0" y="0"/>
            <a:ext cx="3348990" cy="787400"/>
          </a:xfrm>
          <a:prstGeom prst="homePlat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/>
              <a:t>Results and Performance Evaluation</a:t>
            </a:r>
            <a:endParaRPr lang="zh-CN" altLang="en-US" sz="2000"/>
          </a:p>
        </p:txBody>
      </p:sp>
      <p:pic>
        <p:nvPicPr>
          <p:cNvPr id="2" name="图片 1" descr="Sig_School_ContStudies_6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1715" y="69215"/>
            <a:ext cx="2887980" cy="642620"/>
          </a:xfrm>
          <a:prstGeom prst="rect">
            <a:avLst/>
          </a:prstGeom>
        </p:spPr>
      </p:pic>
      <p:sp>
        <p:nvSpPr>
          <p:cNvPr id="4" name="TextBox 11"/>
          <p:cNvSpPr txBox="1"/>
          <p:nvPr>
            <p:custDataLst>
              <p:tags r:id="rId3"/>
            </p:custDataLst>
          </p:nvPr>
        </p:nvSpPr>
        <p:spPr>
          <a:xfrm>
            <a:off x="6837680" y="1540510"/>
            <a:ext cx="4280535" cy="16414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indent="457200" algn="l">
              <a:spcAft>
                <a:spcPts val="1000"/>
              </a:spcAft>
            </a:pP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T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he model achieved an accuracy of </a:t>
            </a: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97.51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% on the train set and 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.</a:t>
            </a:r>
            <a:r>
              <a:rPr lang="en-US" sz="1800" dirty="0">
                <a:latin typeface="+mn-lt"/>
                <a:ea typeface="+mn-ea"/>
                <a:cs typeface="+mn-ea"/>
                <a:sym typeface="+mn-lt"/>
              </a:rPr>
              <a:t>93</a:t>
            </a:r>
            <a:r>
              <a:rPr lang="zh-CN" altLang="en-US" sz="1800" dirty="0">
                <a:latin typeface="+mn-lt"/>
                <a:ea typeface="+mn-ea"/>
                <a:cs typeface="+mn-ea"/>
                <a:sym typeface="+mn-lt"/>
              </a:rPr>
              <a:t>% on the validation set</a:t>
            </a: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.</a:t>
            </a:r>
            <a:endParaRPr lang="en-US" altLang="zh-CN" sz="1800" dirty="0">
              <a:latin typeface="+mn-lt"/>
              <a:ea typeface="+mn-ea"/>
              <a:cs typeface="+mn-ea"/>
              <a:sym typeface="+mn-lt"/>
            </a:endParaRPr>
          </a:p>
          <a:p>
            <a:pPr algn="l">
              <a:spcAft>
                <a:spcPts val="1000"/>
              </a:spcAft>
            </a:pPr>
            <a:endParaRPr lang="en-US" altLang="zh-CN" sz="1800" dirty="0">
              <a:latin typeface="+mn-lt"/>
              <a:ea typeface="+mn-ea"/>
              <a:cs typeface="+mn-ea"/>
              <a:sym typeface="+mn-lt"/>
            </a:endParaRPr>
          </a:p>
          <a:p>
            <a:pPr indent="457200" algn="l">
              <a:spcAft>
                <a:spcPts val="1000"/>
              </a:spcAft>
            </a:pPr>
            <a:r>
              <a:rPr lang="en-US" altLang="zh-CN" sz="1800" dirty="0">
                <a:latin typeface="+mn-lt"/>
                <a:ea typeface="+mn-ea"/>
                <a:cs typeface="+mn-ea"/>
                <a:sym typeface="+mn-lt"/>
              </a:rPr>
              <a:t>Upon evaluation on unseen test data, the model demonstrated a high accuracy of 98.25% and a loss of 0.0582.</a:t>
            </a:r>
            <a:endParaRPr lang="en-US" altLang="zh-CN" sz="1800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2" name="图片 21" descr="C:/Users/Sigao Li/Desktop/UT/DL/Term Project/accuracy and loss.pngaccuracy and loss"/>
          <p:cNvPicPr>
            <a:picLocks noChangeAspect="1"/>
          </p:cNvPicPr>
          <p:nvPr/>
        </p:nvPicPr>
        <p:blipFill>
          <a:blip r:embed="rId4"/>
          <a:srcRect t="7" b="7"/>
          <a:stretch>
            <a:fillRect/>
          </a:stretch>
        </p:blipFill>
        <p:spPr>
          <a:xfrm>
            <a:off x="1344930" y="1116330"/>
            <a:ext cx="4822190" cy="2186940"/>
          </a:xfrm>
          <a:prstGeom prst="rect">
            <a:avLst/>
          </a:prstGeom>
        </p:spPr>
      </p:pic>
      <p:pic>
        <p:nvPicPr>
          <p:cNvPr id="23" name="图片 22" descr="C:/Users/Sigao Li/Desktop/UT/DL/Term Project/matrix.pngmatrix"/>
          <p:cNvPicPr>
            <a:picLocks noChangeAspect="1"/>
          </p:cNvPicPr>
          <p:nvPr/>
        </p:nvPicPr>
        <p:blipFill>
          <a:blip r:embed="rId5"/>
          <a:srcRect t="13" b="13"/>
          <a:stretch>
            <a:fillRect/>
          </a:stretch>
        </p:blipFill>
        <p:spPr>
          <a:xfrm>
            <a:off x="2491740" y="3632200"/>
            <a:ext cx="2528570" cy="2653665"/>
          </a:xfrm>
          <a:prstGeom prst="rect">
            <a:avLst/>
          </a:prstGeom>
        </p:spPr>
      </p:pic>
      <p:pic>
        <p:nvPicPr>
          <p:cNvPr id="24" name="图片 23" descr="C:/Users/Sigao Li/Desktop/UT/DL/Term Project/f1.pngf1"/>
          <p:cNvPicPr>
            <a:picLocks noChangeAspect="1"/>
          </p:cNvPicPr>
          <p:nvPr/>
        </p:nvPicPr>
        <p:blipFill>
          <a:blip r:embed="rId6"/>
          <a:srcRect l="3697" r="3697"/>
          <a:stretch>
            <a:fillRect/>
          </a:stretch>
        </p:blipFill>
        <p:spPr>
          <a:xfrm>
            <a:off x="6167120" y="4299585"/>
            <a:ext cx="3790950" cy="165735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0" y="0"/>
            <a:ext cx="3349625" cy="787400"/>
          </a:xfrm>
          <a:prstGeom prst="homePlat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/>
              <a:t> Conclusions and Future Work</a:t>
            </a:r>
            <a:endParaRPr lang="zh-CN" altLang="en-US" sz="2000"/>
          </a:p>
        </p:txBody>
      </p:sp>
      <p:sp>
        <p:nvSpPr>
          <p:cNvPr id="11" name="TextBox 9"/>
          <p:cNvSpPr txBox="1"/>
          <p:nvPr/>
        </p:nvSpPr>
        <p:spPr>
          <a:xfrm>
            <a:off x="7716110" y="1976688"/>
            <a:ext cx="12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400" dirty="0" smtClean="0">
                <a:solidFill>
                  <a:srgbClr val="F9F9F9"/>
                </a:solidFill>
                <a:latin typeface="+mn-ea"/>
                <a:cs typeface="+mn-ea"/>
                <a:sym typeface="+mn-lt"/>
              </a:rPr>
              <a:t>填写标题</a:t>
            </a:r>
            <a:endParaRPr lang="en-US" sz="2400" dirty="0">
              <a:solidFill>
                <a:srgbClr val="F9F9F9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3" name="Rectangle 7"/>
          <p:cNvSpPr/>
          <p:nvPr/>
        </p:nvSpPr>
        <p:spPr>
          <a:xfrm>
            <a:off x="7716110" y="2539280"/>
            <a:ext cx="3866290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F9F9F9"/>
                </a:solidFill>
                <a:cs typeface="+mn-ea"/>
                <a:sym typeface="+mn-lt"/>
              </a:rPr>
              <a:t>您的内容打在这里，或者通过复制您的文本后，在此框中选择粘贴，并选择只保留文字。您的内容打在这里，或者通过复制您的文本后，在此框中选择粘贴，并选择只保留文字</a:t>
            </a:r>
            <a:r>
              <a:rPr lang="zh-CN" altLang="en-US" sz="1100" dirty="0" smtClean="0">
                <a:solidFill>
                  <a:srgbClr val="F9F9F9"/>
                </a:solidFill>
                <a:cs typeface="+mn-ea"/>
                <a:sym typeface="+mn-lt"/>
              </a:rPr>
              <a:t>。</a:t>
            </a:r>
            <a:endParaRPr lang="zh-CN" altLang="en-US" sz="1100" dirty="0">
              <a:solidFill>
                <a:srgbClr val="F9F9F9"/>
              </a:solidFill>
              <a:cs typeface="+mn-ea"/>
              <a:sym typeface="+mn-lt"/>
            </a:endParaRPr>
          </a:p>
        </p:txBody>
      </p:sp>
      <p:pic>
        <p:nvPicPr>
          <p:cNvPr id="2" name="图片 1" descr="Sig_School_ContStudies_65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641715" y="69215"/>
            <a:ext cx="2887980" cy="6426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72845" y="1722120"/>
            <a:ext cx="9460865" cy="129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altLang="zh-CN" sz="2000" b="1" dirty="0" smtClean="0">
                <a:sym typeface="+mn-ea"/>
              </a:rPr>
              <a:t>C</a:t>
            </a:r>
            <a:r>
              <a:rPr lang="zh-CN" altLang="en-US" sz="2000" b="1" dirty="0" smtClean="0">
                <a:sym typeface="+mn-ea"/>
              </a:rPr>
              <a:t>onclusion</a:t>
            </a:r>
            <a:r>
              <a:rPr lang="en-US" altLang="zh-CN" sz="2000" b="1" dirty="0" smtClean="0">
                <a:sym typeface="+mn-ea"/>
              </a:rPr>
              <a:t>s</a:t>
            </a:r>
            <a:r>
              <a:rPr lang="zh-CN" altLang="en-US" sz="2000" b="1" dirty="0" smtClean="0">
                <a:sym typeface="+mn-ea"/>
              </a:rPr>
              <a:t>:</a:t>
            </a:r>
            <a:endParaRPr lang="zh-CN" altLang="en-US" sz="2000" b="1" dirty="0" smtClean="0">
              <a:sym typeface="+mn-ea"/>
            </a:endParaRPr>
          </a:p>
          <a:p>
            <a:pPr indent="457200" algn="l"/>
            <a:r>
              <a:rPr lang="zh-CN" altLang="en-US" sz="1600" dirty="0" smtClean="0">
                <a:sym typeface="+mn-ea"/>
              </a:rPr>
              <a:t>This project develops a convolutional neural network model capable of detecting forest</a:t>
            </a:r>
            <a:r>
              <a:rPr lang="en-US" altLang="zh-CN" sz="1600" dirty="0" smtClean="0">
                <a:sym typeface="+mn-ea"/>
              </a:rPr>
              <a:t> </a:t>
            </a:r>
            <a:r>
              <a:rPr lang="zh-CN" altLang="en-US" sz="1600" dirty="0" smtClean="0">
                <a:sym typeface="+mn-ea"/>
              </a:rPr>
              <a:t>fires from satellite imagery. The model demonstrates robustness, showing high accuracy and low loss on validation and test data.</a:t>
            </a:r>
            <a:endParaRPr lang="zh-CN" altLang="en-US" sz="1600" dirty="0" smtClean="0">
              <a:sym typeface="+mn-ea"/>
            </a:endParaRPr>
          </a:p>
          <a:p>
            <a:pPr indent="457200" algn="l"/>
            <a:r>
              <a:rPr lang="zh-CN" altLang="en-US" sz="1600" dirty="0" smtClean="0">
                <a:sym typeface="+mn-ea"/>
              </a:rPr>
              <a:t>This work contributes to the field of environmental monitoring and demonstrates the potential of artificial intelligence in aiding disaster management and response initiatives.</a:t>
            </a:r>
            <a:endParaRPr lang="zh-CN" altLang="en-US" sz="1600" dirty="0" smtClean="0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72845" y="3851275"/>
            <a:ext cx="9461500" cy="1292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zh-CN" altLang="en-US" sz="2000" b="1" dirty="0" smtClean="0"/>
              <a:t>Future Work:</a:t>
            </a:r>
            <a:endParaRPr lang="zh-CN" altLang="en-US" sz="2000" b="1" dirty="0" smtClean="0"/>
          </a:p>
          <a:p>
            <a:pPr indent="457200" algn="l"/>
            <a:r>
              <a:rPr sz="1600" dirty="0" smtClean="0"/>
              <a:t>The integration of other data sources, such as combining temperature, wind pattern or radar image data, can be explored in the future to further improve the accuracy of the model.</a:t>
            </a:r>
            <a:endParaRPr sz="1600" dirty="0" smtClean="0"/>
          </a:p>
          <a:p>
            <a:pPr indent="457200" algn="l"/>
            <a:r>
              <a:rPr sz="1600" dirty="0" smtClean="0"/>
              <a:t>Further research may involve exploring other deep learning methods such as Transformers, or trying to use unsupervised learning techniques for feature extraction.</a:t>
            </a:r>
            <a:endParaRPr sz="16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:/文档/RU/GA/GEO 642/Term Project/PPT/merlin_190627818_41f0a3e1-8f27-41b2-a040-26d54c996e9b-superJumbo.jpgmerlin_190627818_41f0a3e1-8f27-41b2-a040-26d54c996e9b-superJumbo"/>
          <p:cNvPicPr>
            <a:picLocks noChangeAspect="1"/>
          </p:cNvPicPr>
          <p:nvPr/>
        </p:nvPicPr>
        <p:blipFill>
          <a:blip r:embed="rId1"/>
          <a:srcRect t="18835" b="18835"/>
          <a:stretch>
            <a:fillRect/>
          </a:stretch>
        </p:blipFill>
        <p:spPr>
          <a:xfrm>
            <a:off x="323850" y="348201"/>
            <a:ext cx="11545775" cy="4789693"/>
          </a:xfrm>
          <a:prstGeom prst="rect">
            <a:avLst/>
          </a:prstGeom>
        </p:spPr>
      </p:pic>
      <p:sp>
        <p:nvSpPr>
          <p:cNvPr id="3" name="Freeform 6"/>
          <p:cNvSpPr/>
          <p:nvPr/>
        </p:nvSpPr>
        <p:spPr bwMode="auto">
          <a:xfrm>
            <a:off x="323850" y="348201"/>
            <a:ext cx="5054297" cy="4786178"/>
          </a:xfrm>
          <a:custGeom>
            <a:avLst/>
            <a:gdLst>
              <a:gd name="T0" fmla="*/ 0 w 3974"/>
              <a:gd name="T1" fmla="*/ 0 h 3763"/>
              <a:gd name="T2" fmla="*/ 1988 w 3974"/>
              <a:gd name="T3" fmla="*/ 0 h 3763"/>
              <a:gd name="T4" fmla="*/ 3974 w 3974"/>
              <a:gd name="T5" fmla="*/ 2190 h 3763"/>
              <a:gd name="T6" fmla="*/ 2546 w 3974"/>
              <a:gd name="T7" fmla="*/ 3763 h 3763"/>
              <a:gd name="T8" fmla="*/ 0 w 3974"/>
              <a:gd name="T9" fmla="*/ 3763 h 3763"/>
              <a:gd name="T10" fmla="*/ 0 w 3974"/>
              <a:gd name="T11" fmla="*/ 0 h 3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974" h="3763">
                <a:moveTo>
                  <a:pt x="0" y="0"/>
                </a:moveTo>
                <a:lnTo>
                  <a:pt x="1988" y="0"/>
                </a:lnTo>
                <a:lnTo>
                  <a:pt x="3974" y="2190"/>
                </a:lnTo>
                <a:lnTo>
                  <a:pt x="2546" y="3763"/>
                </a:lnTo>
                <a:lnTo>
                  <a:pt x="0" y="3763"/>
                </a:lnTo>
                <a:lnTo>
                  <a:pt x="0" y="0"/>
                </a:lnTo>
                <a:close/>
              </a:path>
            </a:pathLst>
          </a:custGeom>
          <a:solidFill>
            <a:srgbClr val="08202A">
              <a:alpha val="89804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Freeform 12"/>
          <p:cNvSpPr/>
          <p:nvPr/>
        </p:nvSpPr>
        <p:spPr bwMode="auto">
          <a:xfrm>
            <a:off x="3345744" y="348440"/>
            <a:ext cx="3584048" cy="4785939"/>
          </a:xfrm>
          <a:custGeom>
            <a:avLst/>
            <a:gdLst>
              <a:gd name="T0" fmla="*/ 0 w 2818"/>
              <a:gd name="T1" fmla="*/ 0 h 3763"/>
              <a:gd name="T2" fmla="*/ 830 w 2818"/>
              <a:gd name="T3" fmla="*/ 0 h 3763"/>
              <a:gd name="T4" fmla="*/ 2818 w 2818"/>
              <a:gd name="T5" fmla="*/ 2190 h 3763"/>
              <a:gd name="T6" fmla="*/ 1388 w 2818"/>
              <a:gd name="T7" fmla="*/ 3763 h 3763"/>
              <a:gd name="T8" fmla="*/ 558 w 2818"/>
              <a:gd name="T9" fmla="*/ 3763 h 3763"/>
              <a:gd name="T10" fmla="*/ 1986 w 2818"/>
              <a:gd name="T11" fmla="*/ 2190 h 3763"/>
              <a:gd name="T12" fmla="*/ 0 w 2818"/>
              <a:gd name="T13" fmla="*/ 0 h 3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18" h="3763">
                <a:moveTo>
                  <a:pt x="0" y="0"/>
                </a:moveTo>
                <a:lnTo>
                  <a:pt x="830" y="0"/>
                </a:lnTo>
                <a:lnTo>
                  <a:pt x="2818" y="2190"/>
                </a:lnTo>
                <a:lnTo>
                  <a:pt x="1388" y="3763"/>
                </a:lnTo>
                <a:lnTo>
                  <a:pt x="558" y="3763"/>
                </a:lnTo>
                <a:lnTo>
                  <a:pt x="1986" y="2190"/>
                </a:lnTo>
                <a:lnTo>
                  <a:pt x="0" y="0"/>
                </a:lnTo>
                <a:close/>
              </a:path>
            </a:pathLst>
          </a:custGeom>
          <a:solidFill>
            <a:srgbClr val="08202A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53505" y="1191465"/>
            <a:ext cx="2755563" cy="1231106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zh-CN" sz="8000" b="1" dirty="0" smtClean="0">
                <a:solidFill>
                  <a:schemeClr val="bg1"/>
                </a:solidFill>
              </a:rPr>
              <a:t>THANKS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3505" y="2343076"/>
            <a:ext cx="2611292" cy="615553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r>
              <a:rPr lang="en-US" altLang="zh-CN" sz="4000" b="1" dirty="0" smtClean="0">
                <a:solidFill>
                  <a:schemeClr val="accent3"/>
                </a:solidFill>
              </a:rPr>
              <a:t>FOR WATCHING</a:t>
            </a:r>
            <a:endParaRPr lang="zh-CN" altLang="en-US" sz="4000" b="1" dirty="0">
              <a:solidFill>
                <a:schemeClr val="accent3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3505" y="4370039"/>
            <a:ext cx="212471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Presenter: Sigao Li</a:t>
            </a:r>
            <a:endParaRPr lang="en-US" altLang="zh-CN" sz="20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图片 4" descr="Sig_School_ContStudies_65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981440" y="5408930"/>
            <a:ext cx="2887980" cy="642620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3745" y="5541645"/>
            <a:ext cx="4192270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sz="1400" spc="500" dirty="0" smtClean="0">
                <a:latin typeface="+mn-ea"/>
              </a:rPr>
              <a:t>Instructors: </a:t>
            </a:r>
            <a:endParaRPr lang="en-US" sz="1400" spc="500" dirty="0" smtClean="0">
              <a:latin typeface="+mn-ea"/>
            </a:endParaRPr>
          </a:p>
          <a:p>
            <a:pPr indent="457200" algn="l"/>
            <a:r>
              <a:rPr lang="en-US" sz="1400" spc="500" dirty="0" smtClean="0">
                <a:latin typeface="+mn-ea"/>
              </a:rPr>
              <a:t>Prof. Sina Jamshidi</a:t>
            </a:r>
            <a:endParaRPr lang="en-US" sz="1400" spc="500" dirty="0" smtClean="0">
              <a:latin typeface="+mn-ea"/>
            </a:endParaRPr>
          </a:p>
          <a:p>
            <a:pPr indent="457200" algn="l"/>
            <a:r>
              <a:rPr lang="en-US" sz="1400" spc="500" dirty="0" smtClean="0">
                <a:latin typeface="+mn-ea"/>
                <a:sym typeface="+mn-ea"/>
              </a:rPr>
              <a:t>Prof. </a:t>
            </a:r>
            <a:r>
              <a:rPr lang="en-US" sz="1400" spc="500" dirty="0" smtClean="0">
                <a:latin typeface="+mn-ea"/>
              </a:rPr>
              <a:t>Simon Tavasoli</a:t>
            </a:r>
            <a:endParaRPr lang="en-US" sz="1400" spc="500" dirty="0" smtClean="0">
              <a:latin typeface="+mn-ea"/>
            </a:endParaRPr>
          </a:p>
        </p:txBody>
      </p:sp>
      <p:sp>
        <p:nvSpPr>
          <p:cNvPr id="13" name="TextBox 23"/>
          <p:cNvSpPr txBox="1"/>
          <p:nvPr>
            <p:custDataLst>
              <p:tags r:id="rId5"/>
            </p:custDataLst>
          </p:nvPr>
        </p:nvSpPr>
        <p:spPr>
          <a:xfrm>
            <a:off x="7052878" y="6322601"/>
            <a:ext cx="4816702" cy="191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r">
              <a:lnSpc>
                <a:spcPts val="1500"/>
              </a:lnSpc>
            </a:pPr>
            <a:r>
              <a:rPr lang="en-US" altLang="zh-CN" sz="1200" dirty="0" smtClean="0">
                <a:solidFill>
                  <a:schemeClr val="bg1">
                    <a:lumMod val="65000"/>
                  </a:schemeClr>
                </a:solidFill>
                <a:ea typeface="思源黑体 CN ExtraLight" panose="020B0200000000000000" pitchFamily="34" charset="-122"/>
              </a:rPr>
              <a:t>December 5th, 2023</a:t>
            </a:r>
            <a:endParaRPr lang="en-US" altLang="zh-CN" sz="1200" dirty="0" smtClean="0">
              <a:solidFill>
                <a:schemeClr val="bg1">
                  <a:lumMod val="65000"/>
                </a:schemeClr>
              </a:solidFill>
              <a:ea typeface="思源黑体 CN ExtraLight" panose="020B02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4.16667E-7 4.07407E-6 L 4.16667E-7 -0.11783 " pathEditMode="relative" rAng="0" ptsTypes="AA">
                                      <p:cBhvr>
                                        <p:cTn id="2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03"/>
                                    </p:animMotion>
                                    <p:animRot by="1500000">
                                      <p:cBhvr>
                                        <p:cTn id="2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08333E-7 -4.07407E-6 L -2.08333E-7 -0.11782 " pathEditMode="relative" rAng="0" ptsTypes="AA">
                                      <p:cBhvr>
                                        <p:cTn id="39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03"/>
                                    </p:animMotion>
                                    <p:animRot by="1500000">
                                      <p:cBhvr>
                                        <p:cTn id="40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1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2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3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99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6" grpId="1"/>
      <p:bldP spid="7" grpId="0"/>
      <p:bldP spid="7" grpId="1"/>
      <p:bldP spid="8" grpId="0"/>
      <p:bldP spid="13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ISPRING_PRESENTER_PHOTO_0" val="png|iVBORw0KGgoAAAANSUhEUgAAAQwAAAAyCAYAAACpi+X6AAAACXBIWXMAAA7EAAAOxAGVKw4bAAAK&#10;TWlDQ1BQaG90b3Nob3AgSUNDIHByb2ZpbGUAAHjanVN3WJP3Fj7f92UPVkLY8LGXbIEAIiOsCMgQ&#10;WaIQkgBhhBASQMWFiApWFBURnEhVxILVCkidiOKgKLhnQYqIWotVXDjuH9yntX167+3t+9f7vOec&#10;5/zOec8PgBESJpHmomoAOVKFPDrYH49PSMTJvYACFUjgBCAQ5svCZwXFAADwA3l4fnSwP/wBr28A&#10;AgBw1S4kEsfh/4O6UCZXACCRAOAiEucLAZBSAMguVMgUAMgYALBTs2QKAJQAAGx5fEIiAKoNAOz0&#10;ST4FANipk9wXANiiHKkIAI0BAJkoRyQCQLsAYFWBUiwCwMIAoKxAIi4EwK4BgFm2MkcCgL0FAHaO&#10;WJAPQGAAgJlCLMwAIDgCAEMeE80DIEwDoDDSv+CpX3CFuEgBAMDLlc2XS9IzFLiV0Bp38vDg4iHi&#10;wmyxQmEXKRBmCeQinJebIxNI5wNMzgwAABr50cH+OD+Q5+bk4eZm52zv9MWi/mvwbyI+IfHf/ryM&#10;AgQAEE7P79pf5eXWA3DHAbB1v2upWwDaVgBo3/ldM9sJoFoK0Hr5i3k4/EAenqFQyDwdHAoLC+0l&#10;YqG9MOOLPv8z4W/gi372/EAe/tt68ABxmkCZrcCjg/1xYW52rlKO58sEQjFu9+cj/seFf/2OKdHi&#10;NLFcLBWK8ViJuFAiTcd5uVKRRCHJleIS6X8y8R+W/QmTdw0ArIZPwE62B7XLbMB+7gECiw5Y0nYA&#10;QH7zLYwaC5EAEGc0Mnn3AACTv/mPQCsBAM2XpOMAALzoGFyolBdMxggAAESggSqwQQcMwRSswA6c&#10;wR28wBcCYQZEQAwkwDwQQgbkgBwKoRiWQRlUwDrYBLWwAxqgEZrhELTBMTgN5+ASXIHrcBcGYBie&#10;whi8hgkEQcgIE2EhOogRYo7YIs4IF5mOBCJhSDSSgKQg6YgUUSLFyHKkAqlCapFdSCPyLXIUOY1c&#10;QPqQ28ggMor8irxHMZSBslED1AJ1QLmoHxqKxqBz0XQ0D12AlqJr0Rq0Hj2AtqKn0UvodXQAfYqO&#10;Y4DRMQ5mjNlhXIyHRWCJWBomxxZj5Vg1Vo81Yx1YN3YVG8CeYe8IJAKLgBPsCF6EEMJsgpCQR1hM&#10;WEOoJewjtBK6CFcJg4Qxwicik6hPtCV6EvnEeGI6sZBYRqwm7iEeIZ4lXicOE1+TSCQOyZLkTgoh&#10;JZAySQtJa0jbSC2kU6Q+0hBpnEwm65Btyd7kCLKArCCXkbeQD5BPkvvJw+S3FDrFiOJMCaIkUqSU&#10;Eko1ZT/lBKWfMkKZoKpRzame1AiqiDqfWkltoHZQL1OHqRM0dZolzZsWQ8ukLaPV0JppZ2n3aC/p&#10;dLoJ3YMeRZfQl9Jr6Afp5+mD9HcMDYYNg8dIYigZaxl7GacYtxkvmUymBdOXmchUMNcyG5lnmA+Y&#10;b1VYKvYqfBWRyhKVOpVWlX6V56pUVXNVP9V5qgtUq1UPq15WfaZGVbNQ46kJ1Bar1akdVbupNq7O&#10;UndSj1DPUV+jvl/9gvpjDbKGhUaghkijVGO3xhmNIRbGMmXxWELWclYD6yxrmE1iW7L57Ex2Bfsb&#10;di97TFNDc6pmrGaRZp3mcc0BDsax4PA52ZxKziHODc57LQMtPy2x1mqtZq1+rTfaetq+2mLtcu0W&#10;7eva73VwnUCdLJ31Om0693UJuja6UbqFutt1z+o+02PreekJ9cr1Dund0Uf1bfSj9Rfq79bv0R83&#10;MDQINpAZbDE4Y/DMkGPoa5hpuNHwhOGoEctoupHEaKPRSaMnuCbuh2fjNXgXPmasbxxirDTeZdxr&#10;PGFiaTLbpMSkxeS+Kc2Ua5pmutG003TMzMgs3KzYrMnsjjnVnGueYb7ZvNv8jYWlRZzFSos2i8eW&#10;2pZ8ywWWTZb3rJhWPlZ5VvVW16xJ1lzrLOtt1ldsUBtXmwybOpvLtqitm63Edptt3xTiFI8p0in1&#10;U27aMez87ArsmuwG7Tn2YfYl9m32zx3MHBId1jt0O3xydHXMdmxwvOuk4TTDqcSpw+lXZxtnoXOd&#10;8zUXpkuQyxKXdpcXU22niqdun3rLleUa7rrStdP1o5u7m9yt2W3U3cw9xX2r+00umxvJXcM970H0&#10;8PdY4nHM452nm6fC85DnL152Xlle+70eT7OcJp7WMG3I28Rb4L3Le2A6Pj1l+s7pAz7GPgKfep+H&#10;vqa+It89viN+1n6Zfgf8nvs7+sv9j/i/4XnyFvFOBWABwQHlAb2BGoGzA2sDHwSZBKUHNQWNBbsG&#10;Lww+FUIMCQ1ZH3KTb8AX8hv5YzPcZyya0RXKCJ0VWhv6MMwmTB7WEY6GzwjfEH5vpvlM6cy2CIjg&#10;R2yIuB9pGZkX+X0UKSoyqi7qUbRTdHF09yzWrORZ+2e9jvGPqYy5O9tqtnJ2Z6xqbFJsY+ybuIC4&#10;qriBeIf4RfGXEnQTJAntieTE2MQ9ieNzAudsmjOc5JpUlnRjruXcorkX5unOy553PFk1WZB8OIWY&#10;EpeyP+WDIEJQLxhP5aduTR0T8oSbhU9FvqKNolGxt7hKPJLmnVaV9jjdO31D+miGT0Z1xjMJT1Ir&#10;eZEZkrkj801WRNberM/ZcdktOZSclJyjUg1plrQr1zC3KLdPZisrkw3keeZtyhuTh8r35CP5c/Pb&#10;FWyFTNGjtFKuUA4WTC+oK3hbGFt4uEi9SFrUM99m/ur5IwuCFny9kLBQuLCz2Lh4WfHgIr9FuxYj&#10;i1MXdy4xXVK6ZHhp8NJ9y2jLspb9UOJYUlXyannc8o5Sg9KlpUMrglc0lamUycturvRauWMVYZVk&#10;Ve9ql9VbVn8qF5VfrHCsqK74sEa45uJXTl/VfPV5bdra3kq3yu3rSOuk626s91m/r0q9akHV0Ibw&#10;Da0b8Y3lG19tSt50oXpq9Y7NtM3KzQM1YTXtW8y2rNvyoTaj9nqdf13LVv2tq7e+2Sba1r/dd3vz&#10;DoMdFTve75TsvLUreFdrvUV99W7S7oLdjxpiG7q/5n7duEd3T8Wej3ulewf2Re/ranRvbNyvv7+y&#10;CW1SNo0eSDpw5ZuAb9qb7Zp3tXBaKg7CQeXBJ9+mfHvjUOihzsPcw83fmX+39QjrSHkr0jq/dawt&#10;o22gPaG97+iMo50dXh1Hvrf/fu8x42N1xzWPV56gnSg98fnkgpPjp2Snnp1OPz3Umdx590z8mWtd&#10;UV29Z0PPnj8XdO5Mt1/3yfPe549d8Lxw9CL3Ytslt0utPa49R35w/eFIr1tv62X3y+1XPK509E3r&#10;O9Hv03/6asDVc9f41y5dn3m978bsG7duJt0cuCW69fh29u0XdwruTNxdeo94r/y+2v3qB/oP6n+0&#10;/rFlwG3g+GDAYM/DWQ/vDgmHnv6U/9OH4dJHzEfVI0YjjY+dHx8bDRq98mTOk+GnsqcTz8p+Vv95&#10;63Or59/94vtLz1j82PAL+YvPv655qfNy76uprzrHI8cfvM55PfGm/K3O233vuO+638e9H5ko/ED+&#10;UPPR+mPHp9BP9z7nfP78L/eE8/sl0p8zAABDO2lUWHRYTUw6Y29tLmFkb2JlLnhtcAAAAAAAPD94&#10;cGFja2V0IGJlZ2luPSLvu78iIGlkPSJXNU0wTXBDZWhpSHpyZVN6TlRjemtjOWQiPz4KPHg6eG1w&#10;bWV0YSB4bWxuczp4PSJhZG9iZTpuczptZXRhLyIgeDp4bXB0az0iQWRvYmUgWE1QIENvcmUgNS41&#10;LWMwMjEgNzkuMTU1NzcyLCAyMDE0LzAxLzEzLTE5OjQ0OjAwICAgICAgICAiPgogICA8cmRmOlJE&#10;RiB4bWxuczpyZGY9Imh0dHA6Ly93d3cudzMub3JnLzE5OTkvMDIvMjItcmRmLXN5bnRheC1ucyMi&#10;PgogICAgICA8cmRmOkRlc2NyaXB0aW9uIHJkZjphYm91dD0iIgogICAgICAgICAgICB4bWxuczp4&#10;bXA9Imh0dHA6Ly9ucy5hZG9iZS5jb20veGFwLzEuMC8iCiAgICAgICAgICAgIHhtbG5zOmRjPSJo&#10;dHRwOi8vcHVybC5vcmcvZGMvZWxlbWVudHMvMS4xLyIKICAgICAgICAgICAgeG1sbnM6eG1wTU09&#10;Imh0dHA6Ly9ucy5hZG9iZS5jb20veGFwLzEuMC9tbS8iCiAgICAgICAgICAgIHhtbG5zOnN0RXZ0&#10;PSJodHRwOi8vbnMuYWRvYmUuY29tL3hhcC8xLjAvc1R5cGUvUmVzb3VyY2VFdmVudCMiCiAgICAg&#10;ICAgICAgIHhtbG5zOnN0UmVmPSJodHRwOi8vbnMuYWRvYmUuY29tL3hhcC8xLjAvc1R5cGUvUmVz&#10;b3VyY2VSZWYjIgogICAgICAgICAgICB4bWxuczpwaG90b3Nob3A9Imh0dHA6Ly9ucy5hZG9iZS5j&#10;b20vcGhvdG9zaG9wLzEuMC8iCiAgICAgICAgICAgIHhtbG5zOnRpZmY9Imh0dHA6Ly9ucy5hZG9i&#10;ZS5jb20vdGlmZi8xLjAvIgogICAgICAgICAgICB4bWxuczpleGlmPSJodHRwOi8vbnMuYWRvYmUu&#10;Y29tL2V4aWYvMS4wLyI+CiAgICAgICAgIDx4bXA6Q3JlYXRvclRvb2w+QWRvYmUgUGhvdG9zaG9w&#10;IENDIDIwMTQgKFdpbmRvd3MpPC94bXA6Q3JlYXRvclRvb2w+CiAgICAgICAgIDx4bXA6Q3JlYXRl&#10;RGF0ZT4yMDE3LTA3LTMwVDAwOjE3OjUwKzA4OjAwPC94bXA6Q3JlYXRlRGF0ZT4KICAgICAgICAg&#10;PHhtcDpNZXRhZGF0YURhdGU+MjAxNy0wOC0xN1QwMDo1Njo0NSswODowMDwveG1wOk1ldGFkYXRh&#10;RGF0ZT4KICAgICAgICAgPHhtcDpNb2RpZnlEYXRlPjIwMTctMDgtMTdUMDA6NTY6NDUrMDg6MDA8&#10;L3htcDpNb2RpZnlEYXRlPgogICAgICAgICA8ZGM6Zm9ybWF0PmltYWdlL3BuZzwvZGM6Zm9ybWF0&#10;PgogICAgICAgICA8eG1wTU06SW5zdGFuY2VJRD54bXAuaWlkOmY1NmY3NDJlLTA2MmUtOTk0Zi05&#10;NTRkLWI2Y2I3OTE3MGFmNjwveG1wTU06SW5zdGFuY2VJRD4KICAgICAgICAgPHhtcE1NOkRvY3Vt&#10;ZW50SUQ+YWRvYmU6ZG9jaWQ6cGhvdG9zaG9wOmUwNjczOWI0LTgyYTMtMTFlNy05ZmNlLWRiMmJj&#10;ZmM1MjEyMTwveG1wTU06RG9jdW1lbnRJRD4KICAgICAgICAgPHhtcE1NOk9yaWdpbmFsRG9jdW1l&#10;bnRJRD54bXAuZGlkOjg5ZjMzZmJmLTlkN2YtMzA0Yi04ODc1LWZmOTljZTg4MzliZjwveG1wTU06&#10;T3JpZ2luYWxEb2N1bWVudElEPgogICAgICAgICA8eG1wTU06SGlzdG9yeT4KICAgICAgICAgICAg&#10;PHJkZjpTZXE+CiAgICAgICAgICAgICAgIDxyZGY6bGkgcmRmOnBhcnNlVHlwZT0iUmVzb3VyY2Ui&#10;PgogICAgICAgICAgICAgICAgICA8c3RFdnQ6YWN0aW9uPmNyZWF0ZWQ8L3N0RXZ0OmFjdGlvbj4K&#10;ICAgICAgICAgICAgICAgICAgPHN0RXZ0Omluc3RhbmNlSUQ+eG1wLmlpZDo4OWYzM2ZiZi05ZDdm&#10;LTMwNGItODg3NS1mZjk5Y2U4ODM5YmY8L3N0RXZ0Omluc3RhbmNlSUQ+CiAgICAgICAgICAgICAg&#10;ICAgIDxzdEV2dDp3aGVuPjIwMTctMDctMzBUMDA6MTc6NTArMDg6MDA8L3N0RXZ0OndoZW4+CiAg&#10;ICAgICAgICAgICAgICAgIDxzdEV2dDpzb2Z0d2FyZUFnZW50PkFkb2JlIFBob3Rvc2hvcCBDQyAy&#10;MDE0IChXaW5kb3dzKTwvc3RFdnQ6c29mdHdhcmVBZ2VudD4KICAgICAgICAgICAgICAgPC9yZGY6&#10;bGk+CiAgICAgICAgICAgICAgIDxyZGY6bGkgcmRmOnBhcnNlVHlwZT0iUmVzb3VyY2UiPgogICAg&#10;ICAgICAgICAgICAgICA8c3RFdnQ6YWN0aW9uPnNhdmVkPC9zdEV2dDphY3Rpb24+CiAgICAgICAg&#10;ICAgICAgICAgIDxzdEV2dDppbnN0YW5jZUlEPnhtcC5paWQ6MWYwMjVlY2UtNjE5Ni1jZTRiLThh&#10;YjYtNGRjNjg2NTBkMzZlPC9zdEV2dDppbnN0YW5jZUlEPgogICAgICAgICAgICAgICAgICA8c3RF&#10;dnQ6d2hlbj4yMDE3LTA4LTE3VDAwOjU2OjQ1KzA4OjAwPC9zdEV2dDp3aGVuPgogICAgICAgICAg&#10;ICAgICAgICA8c3RFdnQ6c29mdHdhcmVBZ2VudD5BZG9iZSBQaG90b3Nob3AgQ0MgMjAxNCAoV2lu&#10;ZG93cyk8L3N0RXZ0OnNvZnR3YXJlQWdlbnQ+CiAgICAgICAgICAgICAgICAgIDxzdEV2dDpjaGFu&#10;Z2VkPi88L3N0RXZ0OmNoYW5nZWQ+CiAgICAgICAgICAgICAgIDwvcmRmOmxpPgogICAgICAgICAg&#10;ICAgICA8cmRmOmxpIHJkZjpwYXJzZVR5cGU9IlJlc291cmNlIj4KICAgICAgICAgICAgICAgICAg&#10;PHN0RXZ0OmFjdGlvbj5jb252ZXJ0ZWQ8L3N0RXZ0OmFjdGlvbj4KICAgICAgICAgICAgICAgICAg&#10;PHN0RXZ0OnBhcmFtZXRlcnM+ZnJvbSBpbWFnZS9qcGVnIHRvIGltYWdlL3BuZzwvc3RFdnQ6cGFy&#10;YW1ldGVycz4KICAgICAgICAgICAgICAgPC9yZGY6bGk+CiAgICAgICAgICAgICAgIDxyZGY6bGkg&#10;cmRmOnBhcnNlVHlwZT0iUmVzb3VyY2UiPgogICAgICAgICAgICAgICAgICA8c3RFdnQ6YWN0aW9u&#10;PmRlcml2ZWQ8L3N0RXZ0OmFjdGlvbj4KICAgICAgICAgICAgICAgICAgPHN0RXZ0OnBhcmFtZXRl&#10;cnM+Y29udmVydGVkIGZyb20gaW1hZ2UvanBlZyB0byBpbWFnZS9wbmc8L3N0RXZ0OnBhcmFtZXRl&#10;cnM+CiAgICAgICAgICAgICAgIDwvcmRmOmxpPgogICAgICAgICAgICAgICA8cmRmOmxpIHJkZjpw&#10;YXJzZVR5cGU9IlJlc291cmNlIj4KICAgICAgICAgICAgICAgICAgPHN0RXZ0OmFjdGlvbj5zYXZl&#10;ZDwvc3RFdnQ6YWN0aW9uPgogICAgICAgICAgICAgICAgICA8c3RFdnQ6aW5zdGFuY2VJRD54bXAu&#10;aWlkOmY1NmY3NDJlLTA2MmUtOTk0Zi05NTRkLWI2Y2I3OTE3MGFmNjwvc3RFdnQ6aW5zdGFuY2VJ&#10;RD4KICAgICAgICAgICAgICAgICAgPHN0RXZ0OndoZW4+MjAxNy0wOC0xN1QwMDo1Njo0NSswODow&#10;MDwvc3RFdnQ6d2hlbj4KICAgICAgICAgICAgICAgICAgPHN0RXZ0OnNvZnR3YXJlQWdlbnQ+QWRv&#10;YmUgUGhvdG9zaG9wIENDIDIwMTQgKFdpbmRvd3MpPC9zdEV2dDpzb2Z0d2FyZUFnZW50PgogICAg&#10;ICAgICAgICAgICAgICA8c3RFdnQ6Y2hhbmdlZD4vPC9zdEV2dDpjaGFuZ2VkPgogICAgICAgICAg&#10;ICAgICA8L3JkZjpsaT4KICAgICAgICAgICAgPC9yZGY6U2VxPgogICAgICAgICA8L3htcE1NOkhp&#10;c3Rvcnk+CiAgICAgICAgIDx4bXBNTTpEZXJpdmVkRnJvbSByZGY6cGFyc2VUeXBlPSJSZXNvdXJj&#10;ZSI+CiAgICAgICAgICAgIDxzdFJlZjppbnN0YW5jZUlEPnhtcC5paWQ6MWYwMjVlY2UtNjE5Ni1j&#10;ZTRiLThhYjYtNGRjNjg2NTBkMzZlPC9zdFJlZjppbnN0YW5jZUlEPgogICAgICAgICAgICA8c3RS&#10;ZWY6ZG9jdW1lbnRJRD54bXAuZGlkOjg5ZjMzZmJmLTlkN2YtMzA0Yi04ODc1LWZmOTljZTg4Mzli&#10;Zjwvc3RSZWY6ZG9jdW1lbnRJRD4KICAgICAgICAgICAgPHN0UmVmOm9yaWdpbmFsRG9jdW1lbnRJ&#10;RD54bXAuZGlkOjg5ZjMzZmJmLTlkN2YtMzA0Yi04ODc1LWZmOTljZTg4MzliZjwvc3RSZWY6b3Jp&#10;Z2luYWxEb2N1bWVudElEPgogICAgICAgICA8L3htcE1NOkRlcml2ZWRGcm9tPgogICAgICAgICA8&#10;cGhvdG9zaG9wOkxlZ2FjeUlQVENEaWdlc3Q+MDAwMDAwMDAwMDAwMDAwMDAwMDAwMDAwMDAwMDAw&#10;MDE8L3Bob3Rvc2hvcDpMZWdhY3lJUFRDRGlnZXN0PgogICAgICAgICA8cGhvdG9zaG9wOkNvbG9y&#10;TW9kZT4zPC9waG90b3Nob3A6Q29sb3JNb2RlPgogICAgICAgICA8cGhvdG9zaG9wOklDQ1Byb2Zp&#10;bGU+c1JHQiBJRUM2MTk2Ni0yLjE8L3Bob3Rvc2hvcDpJQ0NQcm9maWxlPgogICAgICAgICA8cGhv&#10;dG9zaG9wOlRleHRMYXllcnM+CiAgICAgICAgICAgIDxyZGY6QmFnPgogICAgICAgICAgICAgICA8&#10;cmRmOmxpIHJkZjpwYXJzZVR5cGU9IlJlc291cmNlIj4KICAgICAgICAgICAgICAgICAgPHBob3Rv&#10;c2hvcDpMYXllck5hbWU+54K55Ye75re75Yqg5YWz6ZSu6K+N5pCc57Si5pu05aSaTklD5L2c5ZOB&#10;PC9waG90b3Nob3A6TGF5ZXJOYW1lPgogICAgICAgICAgICAgICAgICA8cGhvdG9zaG9wOkxheWVy&#10;VGV4dD7ngrnlh7vmt7vliqDlhbPplK7or43mkJzntKLmm7TlpJpOSUPkvZzlk4E8L3Bob3Rvc2hv&#10;cDpMYXllclRleHQ+CiAgICAgICAgICAgICAgIDwvcmRmOmxpPgogICAgICAgICAgICA8L3JkZjpC&#10;YWc+CiAgICAgICAgIDwvcGhvdG9zaG9wOlRleHRMYXllcnM+CiAgICAgICAgIDx0aWZmOkltYWdl&#10;V2lkdGg+MjY4PC90aWZmOkltYWdlV2lkdGg+CiAgICAgICAgIDx0aWZmOkltYWdlTGVuZ3RoPjUw&#10;PC90aWZmOkltYWdlTGVuZ3RoPgogICAgICAgICA8dGlmZjpCaXRzUGVyU2FtcGxlPgogICAgICAg&#10;ICAgICA8cmRmOlNlcT4KICAgICAgICAgICAgICAgPHJkZjpsaT44PC9yZGY6bGk+CiAgICAgICAg&#10;ICAgICAgIDxyZGY6bGk+ODwvcmRmOmxpPgogICAgICAgICAgICAgICA8cmRmOmxpPjg8L3JkZjps&#10;aT4KICAgICAgICAgICAgPC9yZGY6U2VxPgogICAgICAgICA8L3RpZmY6Qml0c1BlclNhbXBsZT4K&#10;ICAgICAgICAgPHRpZmY6UGhvdG9tZXRyaWNJbnRlcnByZXRhdGlvbj4yPC90aWZmOlBob3RvbWV0&#10;cmljSW50ZXJwcmV0YXRpb24+CiAgICAgICAgIDx0aWZmOk9yaWVudGF0aW9uPjE8L3RpZmY6T3Jp&#10;ZW50YXRpb24+CiAgICAgICAgIDx0aWZmOlNhbXBsZXNQZXJQaXhlbD4zPC90aWZmOlNhbXBsZXNQ&#10;ZXJQaXhlbD4KICAgICAgICAgPHRpZmY6WFJlc29sdXRpb24+OTYwMDAwLzEwMDAwPC90aWZmOlhS&#10;ZXNvbHV0aW9uPgogICAgICAgICA8dGlmZjpZUmVzb2x1dGlvbj45NjAwMDAvMTAwMDA8L3RpZmY6&#10;WVJlc29sdXRpb24+CiAgICAgICAgIDx0aWZmOlJlc29sdXRpb25Vbml0PjI8L3RpZmY6UmVzb2x1&#10;dGlvblVuaXQ+CiAgICAgICAgIDxleGlmOkV4aWZWZXJzaW9uPjAyMjE8L2V4aWY6RXhpZlZlcnNp&#10;b24+CiAgICAgICAgIDxleGlmOkNvbG9yU3BhY2U+MTwvZXhpZjpDb2xvclNwYWNlPgogICAgICAg&#10;ICA8ZXhpZjpQaXhlbFhEaW1lbnNpb24+MjY4PC9leGlmOlBpeGVsWERpbWVuc2lvbj4KICAgICAg&#10;ICAgPGV4aWY6UGl4ZWxZRGltZW5zaW9uPjUwPC9leGlmOlBpeGVsWURpbWVuc2lvbj4KICAgICAg&#10;PC9yZGY6RGVzY3JpcHRpb24+CiAgIDwvcmRmOlJERj4KPC94OnhtcG1ldGE+CiAgICAgICAgICAg&#10;ICAgICAgICAgICAgICAgICAgICAgICAgICAgICAgICAgICAgICAgICAgICAgICAgICAgICAgICAg&#10;ICAgICAgICAgICAgICAgICAgICAgICAgICAgICAgICAKICAgICAgICAgICAgICAgICAgICAgICAg&#10;ICAgICAgICAgICAgICAgICAgICAgICAgICAgICAgICAgICAgICAgICAgICAgICAgICAgICAgICAg&#10;ICAgICAgICAgICAgICAgICAgIAogICAgICAgICAgICAgICAgICAgICAgICAgICAgICAgICAgICAg&#10;ICAgICAgICAgICAgICAgICAgICAgICAgICAgICAgICAgICAgICAgICAgICAgICAgICAgICAgICAg&#10;ICAgICAgCiAgICAgICAgICAgICAgICAgICAgICAgICAgICAgICAgICAgICAgICAgICAgICAgICAg&#10;ICAgICAgICAgICAgICAgICAgICAgICAgICAgICAgICAgICAgICAgICAgICAgICAgICAKICAgICAg&#10;ICAgICAgICAgICAgICAgICAgICAgICAgICAgICAgICAgICAgICAgICAgICAgICAgICAgICAgICAg&#10;ICAgICAgICAgICAgICAgICAgICAgICAgICAgICAgICAgICAgIAogICAgICAgICAgICAgICAgICAg&#10;ICAgICAgICAgICAgICAgICAgICAgICAgICAgICAgICAgICAgICAgICAgICAgICAgICAgICAgICAg&#10;ICAgICAgICAgICAgICAgICAgICAgICAgCiAgICAgICAgICAgICAgICAgICAgICAgICAgICAgICAg&#10;ICAgICAgICAgICAgICAgICAgICAgICAgICAgICAgICAgICAgICAgICAgICAgICAgICAgICAgICAg&#10;ICAgICAgICAgICAKICAgICAgICAgICAgICAgICAgICAgICAgICAgICAgICAgICAgICAgICAgICAg&#10;ICAgICAgICAgICAgICAgICAgICAgICAgICAgICAgICAgICAgICAgICAgICAgICAgICAgICAgIAog&#10;ICAgICAgICAgICAgICAgICAgICAgICAgICAgICAgICAgICAgICAgICAgICAgICAgICAgICAgICAg&#10;ICAgICAgICAgICAgICAgICAgICAgICAgICAgICAgICAgICAgICAgICAgCiAgICAgICAgICAgICAg&#10;ICAgICAgICAgICAgICAgICAgICAgICAgICAgICAgICAgICAgICAgICAgICAgICAgICAgICAgICAg&#10;ICAgICAgICAgICAgICAgICAgICAgICAgICAgICAKICAgICAgICAgICAgICAgICAgICAgICAgICAg&#10;ICAgICAgICAgICAgICAgICAgICAgICAgICAgICAgICAgICAgICAgICAgICAgICAgICAgICAgICAg&#10;ICAgICAgICAgICAgICAgIAogICAgICAgICAgICAgICAgICAgICAgICAgICAgICAgICAgICAgICAg&#10;ICAgICAgICAgICAgICAgICAgICAgICAgICAgICAgICAgICAgICAgICAgICAgICAgICAgICAgICAg&#10;ICAgCiAgICAgICAgICAgICAgICAgICAgICAgICAgICAgICAgICAgICAgICAgICAgICAgICAgICAg&#10;ICAgICAgICAgICAgICAgICAgICAgICAgICAgICAgICAgICAgICAgICAgICAgICAKICAgICAgICAg&#10;ICAgICAgICAgICAgICAgICAgICAgICAgICAgICAgICAgICAgICAgICAgICAgICAgICAgICAgICAg&#10;ICAgICAgICAgICAgICAgICAgICAgICAgICAgICAgICAgIAogICAgICAgICAgICAgICAgICAgICAg&#10;ICAgICAgICAgICAgICAgICAgICAgICAgICAgICAgICAgICAgICAgICAgICAgICAgICAgICAgICAg&#10;ICAgICAgICAgICAgICAgICAgICAgCiAgICAgICAgICAgICAgICAgICAgICAgICAgICAgICAgICAg&#10;ICAgICAgICAgICAgICAgICAgICAgICAgICAgICAgICAgICAgICAgICAgICAgICAgICAgICAgICAg&#10;ICAgICAgICAKICAgICAgICAgICAgICAgICAgICAgICAgICAgICAgICAgICAgICAgICAgICAgICAg&#10;ICAgICAgICAgICAgICAgICAgICAgICAgICAgICAgICAgICAgICAgICAgICAgICAgICAgIAogICAg&#10;ICAgICAgICAgICAgICAgICAgICAgICAgICAgICAgICAgICAgICAgICAgICAgICAgICAgICAgICAg&#10;ICAgICAgICAgICAgICAgICAgICAgICAgICAgICAgICAgICAgICAgCiAgICAgICAgICAgICAgICAg&#10;ICAgICAgICAgICAgICAgICAgICAgICAgICAgICAgICAgICAgICAgICAgICAgICAgICAgICAgICAg&#10;ICAgICAgICAgICAgICAgICAgICAgICAgICAKICAgICAgICAgICAgICAgICAgICAgICAgICAgICAg&#10;ICAgICAgICAgICAgICAgICAgICAgICAgICAgICAgICAgICAgICAgICAgICAgICAgICAgICAgICAg&#10;ICAgICAgICAgICAgIAogICAgICAgICAgICAgICAgICAgICAgICAgICAgICAgICAgICAgICAgICAg&#10;ICAgICAgICAgICAgICAgICAgICAgICAgICAgICAgICAgICAgICAgICAgICAgICAgICAgICAgICAg&#10;CiAgICAgICAgICAgICAgICAgICAgICAgICAgICAgICAgICAgICAgICAgICAgICAgICAgICAgICAg&#10;ICAgICAgICAgICAgICAgICAgICAgICAgICAgICAgICAgICAgICAgICAgICAKICAgICAgICAgICAg&#10;ICAgICAgICAgICAgICAgICAgICAgICAgICAgICAgICAgICAgICAgICAgICAgICAgICAgICAgICAg&#10;ICAgICAgICAgICAgICAgICAgICAgICAgICAgICAgIAogICAgICAgICAgICAgICAgICAgICAgICAg&#10;ICAgICAgICAgICAgICAgICAgICAgICAgICAgICAgICAgICAgICAgICAgICAgICAgICAgICAgICAg&#10;ICAgICAgICAgICAgICAgICAgCiAgICAgICAgICAgICAgICAgICAgICAgICAgICAgICAgICAgICAg&#10;ICAgICAgICAgICAgICAgICAgICAgICAgICAgICAgICAgICAgICAgICAgICAgICAgICAgICAgICAg&#10;ICAgICAKICAgICAgICAgICAgICAgICAgICAgICAgICAgICAgICAgICAgICAgICAgICAgICAgICAg&#10;ICAgICAgICAgICAgICAgICAgICAgICAgICAgICAgICAgICAgICAgICAgICAgICAgIAogICAgICAg&#10;ICAgICAgICAgICAgICAgICAgICAgICAgICAgICAgICAgICAgICAgICAgICAgICAgICAgICAgICAg&#10;ICAgICAgICAgICAgICAgICAgICAgICAgICAgICAgICAgICAgCiAgICAgICAgICAgICAgICAgICAg&#10;ICAgICAgICAgICAgICAgICAgICAgICAgICAgICAgICAgICAgICAgICAgICAgICAgICAgICAgICAg&#10;ICAgICAgICAgICAgICAgICAgICAgICAKICAgICAgICAgICAgICAgICAgICAgICAgICAgICAgICAg&#10;ICAgICAgICAgICAgICAgICAgICAgICAgICAgICAgICAgICAgICAgICAgICAgICAgICAgICAgICAg&#10;ICAgICAgICAgIAogICAgICAgICAgICAgICAgICAgICAgICAgICAgICAgICAgICAgICAgICAgICAg&#10;ICAgICAgICAgICAgICAgICAgICAgICAgICAgICAgICAgICAgICAgICAgICAgICAgICAgICAgCiAg&#10;ICAgICAgICAgICAgICAgICAgICAgICAgICAgICAgICAgICAgICAgICAgICAgICAgICAgICAgICAg&#10;ICAgICAgICAgICAgICAgICAgICAgICAgICAgICAgICAgICAgICAgICAKICAgICAgICAgICAgICAg&#10;ICAgICAgICAgICAgICAgICAgICAgICAgICAgICAgICAgICAgICAgICAgICAgICAgICAgICAgICAg&#10;ICAgICAgICAgICAgICAgICAgICAgICAgICAgIAogICAgICAgICAgICAgICAgICAgICAgICAgICAg&#10;ICAgICAgICAgICAgICAgICAgICAgICAgICAgICAgICAgICAgICAgICAgICAgICAgICAgICAgICAg&#10;ICAgICAgICAgICAgICAgCiAgICAgICAgICAgICAgICAgICAgICAgICAgICAgICAgICAgICAgICAg&#10;ICAgICAgICAgICAgICAgICAgICAgICAgICAgICAgICAgICAgICAgICAgICAgICAgICAgICAgICAg&#10;ICAKICAgICAgICAgICAgICAgICAgICAgICAgICAgICAgICAgICAgICAgICAgICAgICAgICAgICAg&#10;ICAgICAgICAgICAgICAgICAgICAgICAgICAgICAgICAgICAgICAgICAgICAgIAogICAgICAgICAg&#10;ICAgICAgICAgICAgICAgICAgICAgICAgICAgICAgICAgICAgICAgICAgICAgICAgICAgICAgICAg&#10;ICAgICAgICAgICAgICAgICAgICAgICAgICAgICAgICAgCiAgICAgICAgICAgICAgICAgICAgICAg&#10;ICAgICAgICAgICAgICAgICAgICAgICAgICAgICAgICAgICAgICAgICAgICAgICAgICAgICAgICAg&#10;ICAgICAgICAgICAgICAgICAgICAKICAgICAgICAgICAgICAgICAgICAgICAgICAgICAgICAgICAg&#10;ICAgICAgICAgICAgICAgICAgICAgICAgICAgICAgICAgICAgICAgICAgICAgICAgICAgICAgICAg&#10;ICAgICAgIAogICAgICAgICAgICAgICAgICAgICAgICAgICAgICAgICAgICAgICAgICAgICAgICAg&#10;ICAgICAgICAgICAgICAgICAgICAgICAgICAgICAgICAgICAgICAgICAgICAgICAgICAgCiAgICAg&#10;ICAgICAgICAgICAgICAgICAgICAgICAgICAgICAgICAgICAgICAgICAgICAgICAgICAgICAgICAg&#10;ICAgICAgICAgICAgICAgICAgICAgICAgICAgICAgICAgICAgICAKICAgICAgICAgICAgICAgICAg&#10;ICAgICAgICAgICAgICAgICAgICAgICAgICAgICAgICAgICAgICAgICAgICAgICAgICAgICAgICAg&#10;ICAgICAgICAgICAgICAgICAgICAgICAgIAogICAgICAgICAgICAgICAgICAgICAgICAgICAgICAg&#10;ICAgICAgICAgICAgICAgICAgICAgICAgICAgICAgICAgICAgICAgICAgICAgICAgICAgICAgICAg&#10;ICAgICAgICAgICAgCiAgICAgICAgICAgICAgICAgICAgICAgICAgICAgICAgICAgICAgICAgICAg&#10;ICAgICAgICAgICAgICAgICAgICAgICAgICAgICAgICAgICAgICAgICAgICAgICAgICAgICAgICAK&#10;ICAgICAgICAgICAgICAgICAgICAgICAgICAgICAgICAgICAgICAgICAgICAgICAgICAgICAgICAg&#10;ICAgICAgICAgICAgICAgICAgICAgICAgICAgICAgICAgICAgICAgICAgIAogICAgICAgICAgICAg&#10;ICAgICAgICAgICAgICAgICAgICAgICAgICAgICAgICAgICAgICAgICAgICAgICAgICAgICAgICAg&#10;ICAgICAgICAgICAgICAgICAgICAgICAgICAgICAgCiAgICAgICAgICAgICAgICAgICAgICAgICAg&#10;ICAgICAgICAgICAgICAgICAgICAgICAgICAgICAgICAgICAgICAgICAgICAgICAgICAgICAgICAg&#10;ICAgICAgICAgICAgICAgICAKICAgICAgICAgICAgICAgICAgICAgICAgICAgICAgICAgICAgICAg&#10;ICAgICAgICAgICAgICAgICAgICAgICAgICAgICAgICAgICAgICAgICAgICAgICAgICAgICAgICAg&#10;ICAgIAogICAgICAgICAgICAgICAgICAgICAgICAgICAgICAgICAgICAgICAgICAgICAgICAgICAg&#10;ICAgICAgICAgICAgICAgICAgICAgICAgICAgICAgICAgICAgICAgICAgICAgICAgCiAgICAgICAg&#10;ICAgICAgICAgICAgICAgICAgICAgICAgICAgICAgICAgICAgICAgICAgICAgICAgICAgICAgICAg&#10;ICAgICAgICAgICAgICAgICAgICAgICAgICAgICAgICAgICAKICAgICAgICAgICAgICAgICAgICAg&#10;ICAgICAgICAgICAgICAgICAgICAgICAgICAgICAgICAgICAgICAgICAgICAgICAgICAgICAgICAg&#10;ICAgICAgICAgICAgICAgICAgICAgIAogICAgICAgICAgICAgICAgICAgICAgICAgICAgICAgICAg&#10;ICAgICAgICAgICAgICAgICAgICAgICAgICAgICAgICAgICAgICAgICAgICAgICAgICAgICAgICAg&#10;ICAgICAgICAgCiAgICAgICAgICAgICAgICAgICAgICAgICAgICAgICAgICAgICAgICAgICAgICAg&#10;ICAgICAgICAgICAgICAgICAgICAgICAgICAgICAgICAgICAgICAgICAgICAgICAgICAgICAKICAg&#10;ICAgICAgICAgICAgICAgICAgICAgICAgICAgICAgICAgICAgICAgICAgICAgICAgICAgICAgICAg&#10;ICAgICAgICAgICAgICAgICAgICAgICAgICAgICAgICAgICAgICAgIAogICAgICAgICAgICAgICAg&#10;ICAgICAgICAgICAgICAgICAgICAgICAgICAgICAgICAgICAgICAgICAgICAgICAgICAgICAgICAg&#10;ICAgICAgICAgICAgICAgICAgICAgICAgICAgCiAgICAgICAgICAgICAgICAgICAgICAgICAgICAg&#10;ICAgICAgICAgICAgICAgICAgICAgICAgICAgICAgICAgICAgICAgICAgICAgICAgICAgICAgICAg&#10;ICAgICAgICAgICAgICAKICAgICAgICAgICAgICAgICAgICAgICAgICAgICAgICAgICAgICAgICAg&#10;ICAgICAgICAgICAgICAgICAgICAgICAgICAgICAgICAgICAgICAgICAgICAgICAgICAgICAgICAg&#10;IAogICAgICAgICAgICAgICAgICAgICAgICAgICAgICAgICAgICAgICAgICAgICAgICAgICAgICAg&#10;ICAgICAgICAgICAgICAgICAgICAgICAgICAgICAgICAgICAgICAgICAgICAgCiAgICAgICAgICAg&#10;ICAgICAgICAgICAgICAgICAgICAgICAgICAgICAgICAgICAgICAgICAgICAgICAgICAgICAgICAg&#10;ICAgICAgICAgICAgICAgICAgICAgICAgICAgICAgICAKICAgICAgICAgICAgICAgICAgICAgICAg&#10;ICAgICAgICAgICAgICAgICAgICAgICAgICAgICAgICAgICAgICAgICAgICAgICAgICAgICAgICAg&#10;ICAgICAgICAgICAgICAgICAgIAogICAgICAgICAgICAgICAgICAgICAgICAgICAgICAgICAgICAg&#10;ICAgICAgICAgICAgICAgICAgICAgICAgICAgICAgICAgICAgICAgICAgICAgICAgICAgICAgICAg&#10;ICAgICAgCiAgICAgICAgICAgICAgICAgICAgICAgICAgICAgICAgICAgICAgICAgICAgICAgICAg&#10;ICAgICAgICAgICAgICAgICAgICAgICAgICAgICAgICAgICAgICAgICAgICAgICAgICAKICAgICAg&#10;ICAgICAgICAgICAgICAgICAgICAgICAgICAgICAgICAgICAgICAgICAgICAgICAgICAgICAgICAg&#10;ICAgICAgICAgICAgICAgICAgICAgICAgICAgICAgICAgICAgIAogICAgICAgICAgICAgICAgICAg&#10;ICAgICAgICAgICAgICAgICAgICAgICAgICAgICAgICAgICAgICAgICAgICAgICAgICAgICAgICAg&#10;ICAgICAgICAgICAgICAgICAgICAgICAgCiAgICAgICAgICAgICAgICAgICAgICAgICAgICAgICAg&#10;ICAgICAgICAgICAgICAgICAgICAgICAgICAgICAgICAgICAgICAgICAgICAgICAgICAgICAgICAg&#10;ICAgICAgICAgICAKICAgICAgICAgICAgICAgICAgICAgICAgICAgICAgICAgICAgICAgICAgICAg&#10;ICAgICAgICAgICAgICAgICAgICAgICAgICAgICAgICAgICAgICAgICAgICAgICAgICAgICAgIAog&#10;ICAgICAgICAgICAgICAgICAgICAgICAgICAgICAgICAgICAgICAgICAgICAgICAgICAgICAgICAg&#10;ICAgICAgICAgICAgICAgICAgICAgICAgICAgICAgICAgICAgICAgICAgCiAgICAgICAgICAgICAg&#10;ICAgICAgICAgICAgICAgICAgICAgICAgICAgICAgICAgICAgICAgICAgICAgICAgICAgICAgICAg&#10;ICAgICAgICAgICAgICAgICAgICAgICAgICAgICAKICAgICAgICAgICAgICAgICAgICAgICAgICAg&#10;ICAgICAgICAgICAgICAgICAgICAgICAgICAgICAgICAgICAgICAgICAgICAgICAgICAgICAgICAg&#10;ICAgICAgICAgICAgICAgIAogICAgICAgICAgICAgICAgICAgICAgICAgICAgICAgICAgICAgICAg&#10;ICAgICAgICAgICAgICAgICAgICAgICAgICAgICAgICAgICAgICAgICAgICAgICAgICAgICAgICAg&#10;ICAgCiAgICAgICAgICAgICAgICAgICAgICAgICAgICAgICAgICAgICAgICAgICAgICAgICAgICAg&#10;ICAgICAgICAgICAgICAgICAgICAgICAgICAgICAgICAgICAgICAgICAgICAgICAKICAgICAgICAg&#10;ICAgICAgICAgICAgICAgICAgICAgICAgICAgICAgICAgICAgICAgICAgICAgICAgICAgICAgICAg&#10;ICAgICAgICAgICAgICAgICAgICAgICAgICAgICAgICAgIAogICAgICAgICAgICAgICAgICAgICAg&#10;ICAgICAgICAgICAgICAgICAgICAgICAgICAgICAgICAgICAgICAgICAgICAgICAgICAgICAgICAg&#10;ICAgICAgICAgICAgICAgICAgICAgCiAgICAgICAgICAgICAgICAgICAgICAgICAgICAgICAgICAg&#10;ICAgICAgICAgICAgICAgICAgICAgICAgICAgICAgICAgICAgICAgICAgICAgICAgICAgICAgICAg&#10;ICAgICAgICAKICAgICAgICAgICAgICAgICAgICAgICAgICAgICAgICAgICAgICAgICAgICAgICAg&#10;ICAgICAgICAgICAgICAgICAgICAgICAgICAgICAgICAgICAgICAgICAgICAgICAgICAgIAogICAg&#10;ICAgICAgICAgICAgICAgICAgICAgICAgICAgICAgICAgICAgICAgICAgICAgICAgICAgICAgICAg&#10;ICAgICAgICAgICAgICAgICAgICAgICAgICAgICAgICAgICAgICAgCiAgICAgICAgICAgICAgICAg&#10;ICAgICAgICAgICAgICAgICAgICAgICAgICAgICAgICAgICAgICAgICAgICAgICAgICAgICAgICAg&#10;ICAgICAgICAgICAgICAgICAgICAgICAgICAKICAgICAgICAgICAgICAgICAgICAgICAgICAgICAg&#10;ICAgICAgICAgICAgICAgICAgICAgICAgICAgICAgICAgICAgICAgICAgICAgICAgICAgICAgICAg&#10;ICAgICAgICAgICAgIAogICAgICAgICAgICAgICAgICAgICAgICAgICAgICAgICAgICAgICAgICAg&#10;ICAgICAgICAgICAgICAgICAgICAgICAgICAgICAgICAgICAgICAgICAgICAgICAgICAgICAgICAg&#10;CiAgICAgICAgICAgICAgICAgICAgICAgICAgICAgICAgICAgICAgICAgICAgICAgICAgICAgICAg&#10;ICAgICAgICAgICAgICAgICAgICAgICAgICAgICAgICAgICAgICAgICAgICAKICAgICAgICAgICAg&#10;ICAgICAgICAgICAgICAgICAgICAgICAgICAgICAgICAgICAgICAgICAgICAgICAgICAgICAgICAg&#10;ICAgICAgICAgICAgICAgICAgICAgICAgICAgICAgIAogICAgICAgICAgICAgICAgICAgICAgICAg&#10;ICAgICAgICAgICAgICAgICAgICAgICAgICAgICAgICAgICAgICAgICAgICAgICAgICAgICAgICAg&#10;ICAgICAgICAgICAgICAgICAgCiAgICAgICAgICAgICAgICAgICAgICAgICAgICAgICAgICAgICAg&#10;ICAgICAgICAgICAgICAgICAgICAgICAgICAgICAgICAgICAgICAgICAgICAgICAgICAgICAgICAg&#10;ICAgICAKICAgICAgICAgICAgICAgICAgICAgICAgICAgICAgICAgICAgICAgICAgICAgICAgICAg&#10;ICAgICAgICAgICAgICAgICAgICAgICAgICAgICAgICAgICAgICAgICAgICAgICAgIAogICAgICAg&#10;ICAgICAgICAgICAgICAgICAgICAgICAgICAgICAgICAgICAgICAgICAgICAgICAgICAgICAgICAg&#10;ICAgICAgICAgICAgICAgICAgICAgICAgICAgICAgICAgICAgCiAgICAgICAgICAgICAgICAgICAg&#10;ICAgICAgICAgICAgICAgICAgICAgICAgICAgICAgICAgICAgICAgICAgICAgICAgICAgICAgICAg&#10;ICAgICAgICAgICAgICAgICAgICAgICAKICAgICAgICAgICAgICAgICAgICAgICAgICAgICAgICAg&#10;ICAgICAgICAgICAgICAgICAgICAgICAgICAgICAgICAgICAgICAgICAgICAgICAgICAgICAgICAg&#10;ICAgICAgICAgIAogICAgICAgICAgICAgICAgICAgICAgICAgICAgICAgICAgICAgICAgICAgICAg&#10;ICAgICAgICAgICAgICAgICAgICAgICAgICAgICAgICAgICAgICAgICAgICAgICAgICAgICAgCiAg&#10;ICAgICAgICAgICAgICAgICAgICAgICAgICAgICAgICAgICAgICAgICAgICAgICAgICAgICAgICAg&#10;ICAgICAgICAgICAgICAgICAgICAgICAgICAgICAgICAgICAgICAgICAKICAgICAgICAgICAgICAg&#10;ICAgICAgICAgICAgICAgICAgICAgICAgICAgICAgICAgICAgICAgICAgICAgICAgICAgICAgICAg&#10;ICAgICAgICAgICAgICAgICAgICAgICAgICAgIAogICAgICAgICAgICAgICAgICAgICAgICAgICAg&#10;ICAgICAgICAgICAgICAgICAgICAgICAgICAgICAgICAgICAgICAgICAgICAgICAgICAgICAgICAg&#10;ICAgICAgICAgICAgICAgCiAgICAgICAgICAgICAgICAgICAgICAgICAgICAgICAgICAgICAgICAg&#10;ICAgICAgICAgICAgICAgICAgICAgICAgICAgICAgICAgICAgICAgICAgICAgICAgICAgICAgICAg&#10;ICAKICAgICAgICAgICAgICAgICAgICAgICAgICAgICAgICAgICAgICAgICAgICAgICAgICAgICAg&#10;ICAgICAgICAgICAgICAgICAgICAgICAgICAgICAgICAgICAgICAgICAgICAgIAogICAgICAgICAg&#10;ICAgICAgICAgICAgICAgICAgICAgICAgICAgICAgICAgICAgICAgICAgICAgICAgICAgICAgICAg&#10;ICAgICAgICAgICAgICAgICAgICAgICAgICAgICAgICAgCiAgICAgICAgICAgICAgICAgICAgICAg&#10;ICAgICAgICAgICAgICAgICAgICAgICAgICAgICAgICAgICAgICAgICAgICAgICAgICAgICAgICAg&#10;ICAgICAgICAgICAgICAgICAgICAKICAgICAgICAgICAgICAgICAgICAgICAgICAgICAgICAgICAg&#10;ICAgICAgICAgICAgICAgICAgICAgICAgICAgICAgICAgICAgICAgICAgICAgICAgICAgICAgICAg&#10;ICAgICAgIAogICAgICAgICAgICAgICAgICAgICAgICAgICAgICAgICAgICAgICAgICAgICAgICAg&#10;ICAgICAgICAgICAgICAgICAgICAgICAgICAgICAgICAgICAgICAgICAgICAgICAgICAgCiAgICAg&#10;ICAgICAgICAgICAgICAgICAgICAgICAgICAgICAgICAgICAgICAgICAgICAgICAgICAgICAgICAg&#10;ICAgICAgICAgICAgICAgICAgICAgICAgICAgICAgICAgICAgICAKICAgICAgICAgICAgICAgICAg&#10;ICAgICAgICAgICAgICAgICAgICAgICAgICAgICAgICAgICAgICAgICAgICAgICAgICAgICAgICAg&#10;ICAgICAgICAgICAgICAgICAgICAgICAgIAogICAgICAgICAgICAgICAgICAgICAgICAgICAgICAg&#10;ICAgICAgICAgICAgICAgICAgICAgICAgICAgICAgICAgICAgICAgICAgICAgICAgICAgICAgICAg&#10;ICAgICAgICAgICAgCiAgICAgICAgICAgICAgICAgICAgICAgICAgICAgICAgICAgICAgICAgICAg&#10;ICAgICAgICAgICAgICAgICAgICAgICAgICAgICAgICAgICAgICAgICAgICAgICAgICAgICAgICAK&#10;ICAgICAgICAgICAgICAgICAgICAgICAgICAgICAgICAgICAgICAgICAgICAgICAgICAgICAgICAg&#10;ICAgICAgICAgICAgICAgICAgICAgICAgICAgICAgICAgICAgICAgICAgIAogICAgICAgICAgICAg&#10;ICAgICAgICAgICAgICAgICAgICAgICAgICAgICAgICAgICAgICAgICAgICAgICAgICAgICAgICAg&#10;ICAgICAgICAgICAgICAgICAgICAgICAgICAgICAgCiAgICAgICAgICAgICAgICAgICAgICAgICAg&#10;ICAgICAgICAgICAgICAgICAgICAgICAgICAgICAgICAgICAgICAgICAgICAgICAgICAgICAgICAg&#10;ICAgICAgICAgICAgICAgICAKICAgICAgICAgICAgICAgICAgICAgICAgICAgICAgICAgICAgICAg&#10;ICAgICAgICAgICAgICAgICAgICAgICAgICAgICAgICAgICAgICAgICAgICAgICAgICAgICAgICAg&#10;ICAgIAogICAgICAgICAgICAgICAgICAgICAgICAgICAgICAgICAgICAgICAgICAgICAgICAgICAg&#10;ICAgICAgICAgICAgICAgICAgICAgICAgICAgICAgICAgICAgICAgICAgICAgICAgCiAgICAgICAg&#10;ICAgICAgICAgICAgICAgICAgICAgICAgICAgICAgICAgICAgICAgICAgICAgICAgICAgICAgICAg&#10;ICAgICAgICAgICAgICAgICAgICAgICAgICAgICAgICAgICAKICAgICAgICAgICAgICAgICAgICAg&#10;ICAgICAgICAgICAgICAgICAgICAgICAgICAgICAgICAgICAgICAgICAgICAgICAgICAgICAgICAg&#10;ICAgICAgICAgICAgICAgICAgICAgIAogICAgICAgICAgICAgICAgICAgICAgICAgICAgICAgICAg&#10;ICAgICAgICAgICAgICAgICAgICAgICAgICAgICAgICAgICAgICAgICAgICAgICAgICAgICAgICAg&#10;ICAgICAgICAgCiAgICAgICAgICAgICAgICAgICAgICAgICAgICAgICAgICAgICAgICAgICAgICAg&#10;ICAgICAgICAgICAgICAgICAgICAgICAgICAgICAgICAgICAgICAgICAgICAgICAgICAgICAKICAg&#10;ICAgICAgICAgICAgICAgICAgICAgICAgICAgICAgICAgICAgICAgICAgICAgICAgICAgICAgICAg&#10;ICAgICAgICAgICAgICAgICAgICAgICAgICAgICAgICAgICAgICAgIAogICAgICAgICAgICAgICAg&#10;ICAgICAgICAgICAgICAgICAgICAgICAgICAgICAgICAgICAgICAgICAgICAgICAgICAgICAgICAg&#10;ICAgICAgICAgICAgICAgICAgICAgICAgICAgCiAgICAgICAgICAgICAgICAgICAgICAgICAgICAg&#10;ICAgICAgICAgICAgICAgICAgICAgICAgICAgICAgICAgICAgICAgICAgICAgICAgICAgICAgICAg&#10;ICAgICAgICAgICAgICAKICAgICAgICAgICAgICAgICAgICAgICAgICAgICAgICAgICAgICAgICAg&#10;ICAgICAgICAgICAgICAgICAgICAgICAgICAgICAgICAgICAgICAgICAgICAgICAgICAgICAgICAg&#10;IAogICAgICAgICAgICAgICAgICAgICAgICAgICAgICAgICAgICAgICAgICAgICAgICAgICAgICAg&#10;ICAgICAgICAgICAgICAgICAgICAgICAgICAgICAgICAgICAgICAgICAgICAgCiAgICAgICAgICAg&#10;ICAgICAgICAgICAgICAgICAgICAgICAgICAgICAgICAgICAgICAgICAgICAgICAgICAgICAgICAg&#10;ICAgICAgICAgICAgICAgICAgICAgICAgICAgICAgICAKICAgICAgICAgICAgICAgICAgICAgICAg&#10;ICAgICAgICAgICAgICAgICAgICAgICAgICAgICAgICAgICAgICAgICAgICAgICAgICAgICAgICAg&#10;ICAgICAgICAgICAgICAgICAgIAogICAgICAgICAgICAgICAgICAgICAgICAgICAgICAgICAgICAg&#10;ICAgICAgICAgICAgICAgICAgICAgICAgICAgICAgICAgICAgICAgICAgICAgICAgICAgICAgICAg&#10;ICAgICAgCiAgICAgICAgICAgICAgICAgICAgICAgICAgICAgICAgICAgICAgICAgICAgICAgICAg&#10;ICAgICAgICAgICAgICAgICAgICAgICAgICAgICAgICAgICAgICAgICAgICAgICAgICAKICAgICAg&#10;ICAgICAgICAgICAgICAgICAgICAgICAgICAgICAgICAgICAgICAgICAgICAgICAgICAgICAgICAg&#10;ICAgICAgICAgICAgICAgICAgICAgICAgICAgICAgICAgICAgIAogICAgICAgICAgICAgICAgICAg&#10;ICAgICAgICAgCjw/eHBhY2tldCBlbmQ9InciPz6u+aQEAAAAIGNIUk0AAHolAACAgwAA+f8AAIDp&#10;AAB1MAAA6mAAADqYAAAXb5JfxUYAAApQSURBVHja7FzbkaPIEk1urAO1JiAT0Hd/IRPUJiATkAmS&#10;CcIEYYL46u/GBGHClAnsx828fTqnCgrE7M7GzRPRMdOioV6ZJzNPFcrGcSSDwWBIwX9sCgwGgxGG&#10;wWAwwjAYDEYYBoPBCMNgMBhhGAwGIwyDwWAwwjAYDEYYBoPBCMNgMBhhGAwGIwyDwWCEYTAYDEYY&#10;BoPBCMNgMBhhGAyG3wh/rL3xI8seROSJ6P2F9mv+95r49wUR9RuNfSSigYh2Lz7HEVE+0a+aiLrI&#10;9YrHdJpp48h/e4i07zeYj5L7euX+hsZRRvqw9Tr/Skytx+8Gx2vfwhqXbLfDFg28LfwCrWztN259&#10;ZNkWDieNZ4kG/eA2zzyBdWI77wGn2oowfvC/+8AiFkT0yW3vAn14MNnsYIxHuN7ydflciKXnn5yf&#10;0cG1O7c7h73qT0VEN35OA/2vuO2Bf9/D8z33cat1Lrj/a7GfIE/H4xMHfP8XEEZNRBcm2jOP4QeP&#10;8c/EZzzYfubQvI3jXOBan2EwcjAGjUMkUq1FzxNXs1FdEydiaRQWJ9YYItH1zIZ4C1y/QGT1gbkr&#10;lUO17DSOf3p+ruAGbfbcp56d2iU6gYMfP5PV3IEUciCWCoOOMu4U4vjJWBOyLII+LI2uBc9dAWPD&#10;vkimrO31Cf27Bvry4P/vAve8T2SVR+6LB7uO/S0Bgevfl6CbsIci9SF/bODIsY54NbnPFYa0A+Pw&#10;7CgNT7iwLkZ6x8zrEyOY7teOP8sXjL+B0sKp1LEEg4il6Y16Vs+G6Pn3jp9fc/+egezpDmXLHGnc&#10;lMNPEQuBIyFZXZkcjorQY4Y8Z+g9/LsDQqOIAx8ihB4awwXab5VtFOAs/QRJ1XzvELg2TBCb7stD&#10;ZWdSchx5nltlHznP2aDmsQSySsmmaaKUnHrW5oQxJNa0fmZihwTSwTavgUE7NmyfoDfMLa5On8dE&#10;x/sRIalRRVLH97aByCqZx3ug3SdkLmjAJ3DY40Skv05kEjiuG/SrVplcARFSj3Mt9L33mezxObNe&#10;OuPpwG4GlSl5tuE5u7m8WMZIqTjw3Hb83BJ0FWxP6z412GqxUTa9GEmEwQJnjH0fCWzmI1rBGEjp&#10;aCJKSYSIZSxlxLkbWKQsoGE8IxFtaxL0qvZ3quQ4sTN67utZZStnNlxNjB4Myy8kYGkrh4g5BEjW&#10;q99dYO7LhDWM4ZTw2S3w+SWydg33p+G+3yEzLUE8fJ8RQAe+/8j3rCmzpT0hp0HZQRsgFwftS5Yj&#10;fvTJn2UL+nCbKfM2zTDKlde2whEi3xVSdQJDl3rQqfqQIqmk/nwpK59VSaRLnF3C/c+AgwhhSPQr&#10;wHhyiJilygw60I26BevVQdmD81tBP7EkEQOPlTaZipI13PcOaXgD2UL+C2zGq8AlWtMFSpAuMVCc&#10;OTDeaJ1IjiXRnP5SB9ZICOT8QvZQbTGpS0qS7m0cD4HsQ6eK+UzKu0TDIKjtTjyZFRv1gSfxE5yt&#10;hc9yim8ROkUSOW20TbWwnMt47JIBYU19gT45cHaJeB7GVgaE2xAxpG6JHtWzUtcKjVNS6B5EWimX&#10;ckrbYbkt/FyTdwHRHcm24X7Uah5jz+mBpC+BQJFacs1lJw4IzUPJkvO915m1CK3xeyIp+q0J41Xn&#10;oBUahk4xWzC2nIlIiEGExzNP2icb+zkw0S7Q7hLCSNm6fE7oCFPiX0Zf22ctG4EImifo6wAGOEYM&#10;oA0QAM2sxQ0M7axIpJhwlkOErApFOoMS5qYi9i4ypztFaPlEpidz0fCPUyn/RWk+oR0bx589QQD9&#10;FTqBB52lBl3uELHPLmA/WswN2UTwOgf/9m0c/T9JGC1935YbEjSMHKKoHrCH9Fkc8KycRsTYBxtD&#10;oQSrYgVJzImnqbWhC2RjFRACahAlfT9r8oAU+ZpgfKeEslHKPSRR2a3xgVKmDxioXu8Bnu2UM1yh&#10;nHmfyTLqhM9dJEBdoSzt6Ocdk25haT2AhvSqADpX/ugx9jMkHcrwqsgY2onrpALRS4RR8mGttXiq&#10;Gnfub4cIkTwhxUWxDh3A0/czENdIijjAvUsiRmyhMLrOlQBSPlWwSHJQqlHGo096blk+DUoXkQwo&#10;dq7ioQx5H4hyBRikFvYqaPNO4fM6HoRGHyCGMvC3McfLgSgclEhdQDcYZsoNyWRL+trxSIEcsisp&#10;7aDbluTjJ8o4vH5M0SNTCaOj3wNHMJI9fZ3cw0W+QIS5RwwKo6VbKXpOiVUp9e4ZHEhOajpg/wF0&#10;AKcWvZ+IcCiQPhI0mp7+e3alUgbTgfNf1f01lIJzGpaLRDSvSKMPCMIDpOO4y5GqIeRcmjqwCcmo&#10;ZHcEtYxDgh2cIHNdkmUfwVZ9YI7W2F8ogGeRbC9EGO3bOA5cjiRtiy8hjP5tHLuPLMuJiN7GcfjI&#10;MtmRkPS1TKyX1wLVZoliWnlu2QDkbEJNX1trQhZ4ZuPV8oRUNBbx9Ql1aIq6XUDaXkP/Bqg5u4m+&#10;CkH0EY1oqUH24BwVOPWNnxvaDsT+FTAGT1/H+vdQcopArd8RwvT/ExzO07L3UQYQ/Vogqhv0p4C/&#10;GxJ9oQU7HxIJowc95wTBSgLLlLb12wTyWcL4yDJRtkWAk12JP2ECRCgqwalPG/f1CIbq6fvJQwoQ&#10;RglZRgWGhqQzpWc8EvtUwzPOsOh7nqtKpfrBcg/6iCminLKUNk4z0RQziS3ek5FM5s5jkRKui2Q4&#10;kiXdYL101HZKi4mdzMXzEpXKCP1Kp8rhfgl2LWhHS1L9kpad3ZF5xPeLMCN0K9ZnbtdrVmeDXU73&#10;MmFwBnFRjjkQUfGRZY4zjoEXVM4lHCHyd4lpVOpWHYHTXSHV1EYu26ki4OH24xGiHh7YShXBMMXG&#10;CH5Sz5BoKkZyA+I9qQXNYb4eoGc8IEp3qk+yU1Iph21WGl9srA4iMY43dIippu/qfsgRcV6EWE5A&#10;RqIPHOnnw0slr5mH8XtFki2QgYN+awdvlW3MaTwhUbVaeM+efn6XRLZLf8Xbs48Xry/OMCT9vEqt&#10;o4ynh4h+hExDarz9zCQuYUa9ldgG6mYfyDpOAYHszPffA+JPqBbULyphNG8m0mQ0khqIgZQSjmUM&#10;ptG1MspSRZeBwicWQ5rNI6IhEH29h0OgnVRqXhsgKNQk8N0S0QKEuO6qRPVqXmS3RF7cw5OvXjm1&#10;A2GuoPDW4AGyxkck2+go7QAVzWRo18i6z2V1Da17eWwNcPu3mrleJmQk06+3czlS4muvH1kmhtSw&#10;jlGA+juA8NjR+hor9l0boXQUX7++JhjC3CGtAiIk3qPF0zXHhHWt7pQ2EfquAwcE5ZQz0QLRFsW/&#10;JkBcJUS7gtewj6xjAY57UmVUp4ywVlF5CJBZFyDFlLnFHTKnxnRRmci/4fsvEHJW5LDwGsHaNGpt&#10;hCT+d13OXLAfFzRzDmP192EYDIb/P9hX9BkMBiMMg8FghGEwGIwwDAaDEYbBYDDCMBgMRhgGg8Fg&#10;hGEwGIwwDAaDEYbBYDDCMBgMRhgGg8EIw2AwGIwwDAaDEYbBYPgb8NcAR12mZjuyXj0AAAAASUVO&#10;RK5CYII="/>
  <p:tag name="ISPRING_COMPANY_LOGO" val="ISPRING_PRESENTER_PHOTO_0"/>
  <p:tag name="ISPRING_COMPANY_WEBSITE" val="http://so.ooopic.com/search-6e6963616e67656c37373838-50-0_0____0_ooo_0_1_0.html"/>
  <p:tag name="ISPRING_PLAYERS_CUSTOMIZATION" val="UEsDBBQAAgAIAE8HEUs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TwcRS8pxru+RAwAAsQ0AACcAAAB1bml2ZXJzYWwvZmxhc2hfcHVibGlzaGluZ19zZXR0aW5ncy54bWzVV9tu2zgQffdXECz6WCvpJtk0kB1kExs1kthu7F7yFNDiWGJDkapI2XWf9mv6Yf2SDkVfN9lESWtg14BhaThz5j5Dh8dfU0kmkBuhVYPu1ncoARVpLlTcoO+H7VeHlBjLFGdSK2hQpSk5btbCrBhJYZIBWIushiCMMkeZbdDE2uwoCKbTaV2YLHenWhYW8U090mmQ5WBAWciDTLIZ/thZBobOESoA4DfVai7WrNUICT3SpeaFBCI4Wq6Ec4rJtmQmoYFnG7HoNs51ofipljoneTxq0Bc75WfB46HORArKxcQ0kejI9ohxLpwVTA7ENyAJiDhBc3df71EyFdwmDYqPgRMIg7swJbj3nTmYU41BUHaOn4JlnFnmX71CC1+tWRA8ic8US0U0xBPiAtCgZ8Ob095l/6R7ffOx9degM2x5Ex6ReXvdb11ddLrnN8Ne72LY6a+k0PgN3WGwaVyITugij2BpW4gpyZiaXehY/8NgAxYLSrI8hqFuC4zXmEkDlHzOIH5XMCnsDGOI8Se3ANmJySCyVy5ADWrzAugKzgOiXRi1VfT3D1bRPzjc8D3w+ld+3WdmyKxlUYJ5Qn9L28JgnbRgG2u1kQz3TkZa8qVHkI6Ad1kKa+U3uBWqjZy7lIwxCRJ9PckFk5QIi75HS2FTjIwVtizz9jonQSzsRyCXgzuxiBKWo4NmnT4Pu6uxqPlRF5KTmS6IFLdArCaYuyLFpwTIejGSca7Tkor9YomRAjVOBEyBH/s4esB/U3SNKtICJV2IJViv4UshvpERjHWOuMAm2MpIF8bj158EnDFjVqBsYePLwUXnrHXT6Z61Pr10DjI+YSp6IjgmHNLMbgWfzYjSdiGH4YhYYaBMChe8PKviW/35aTAiLaRP8+9Oxhr0FlOyHS1PScyjFlRWm7BJ2YiuuUpobEGBKfGYeBDhuBCqgKqAEVNEKzkjLMKRbFxbT4QuDFJ8A3to83wLvTwRqnyLcbShxpxDXglyZ/f1H3v7B38evjmqBz/+/v7qQaH5supL5tT5bXX64Ip7RPKBRbdcEnfnaBi4+X7/uC/X0n9x2vevWh+qZKTb+jSsVAytQSW4XhWu3nkVriu/nvprq6mSCTjOYt+eONCkSIUF/juL8xll8ku3Al9j2ymTLfr8K63xv3HZvy0vxxu34TC494rvTlKhRIqBcMN0+b+gub+3g/fre49qNUTb/JvVrP0EUEsDBBQAAgAIAE8HEUtJ5vZ7tAIAAFYKAAAhAAAAdW5pdmVyc2FsL2ZsYXNoX3NraW5fc2V0dGluZ3MueG1slVZdT9swFH3nV1TdewPStg7JVIICEhIbaCDeneQ2serYlX1T1n8/O7GxkzZNWwupPvcc+/p+FaLXTCwuJhOSSS7VGyAyUWiLeGzC8ptpWiNKMcukQBA4E1JVlE8X3+aPdpGkYY6p5BaU0dz/smtEs6IZhGsum88pEnfHcUEmqw0Vu2dZyFlKs3WhZC1yI3tsPkOycrcBxZlY2wuu58uH+RCTM41PCNUZPnUlGwVag3Xp54NdoypOU+D+puNZ6WnCVcdf35NtmWbYyG6v7BqSbWgB3SAfj4NJjDn9bAHCPzTUH9d2DVI53YE663C5qTdnCZQsbEC7muNJ/NJwSXPTfrZHLu0aFdgH2YtGs+DC8/3erojkvsZ9T2y7KslfbVx7A8EmPeWwQFUDSfyutelSfr7UaPoDFivKtSHEUCC9Gqdfaa07tAAG4l/4ZCKPWQ4JlA/J6wqWrcfOrX088JfLu2ZYxId+YZGLCrYODGdGYGD+MYHdY0ZgYL5xlsOL4Lt9D/qmVuSzfEddPqMEOHEnA8YMgppt7lzxO2+1Vz3b5tWRrw7wnErmsNDWn3dWgc0cSRqs9SnZc4oIumUFRSbFb8tLd81rNEl6Bldth2uLIEMOh0qu8dEM6thlux0vyPZnITyt3U/QTPGbKUWkWVmZnyU9nTjdzbQJ6zQ5LLGD0vBBPYmVPFVUUbUG9S4lP/keIRFOJsu2vYboJImiQJLDUSbukEPhF3WVgnowWWPgy6aLtbySFSU3f/jB4BNyb3R1OmBtpVia8wRl/IseIa4IgKqs9CXQblpLVXNkHLbguz8CmicPvY1oU6VDBXeLz7DCqOQc0CvJqIWjmnSzItRKd4ZE+AH+h/Gqc3DPcjE6BgjSVDcP6zS+n8PBl85k9uPM1l48yZq9K6XOwca+H0AD2v8n/wNQSwMEFAACAAgATwcRS9VEYnZiAwAAwgwAACYAAAB1bml2ZXJzYWwvaHRtbF9wdWJsaXNoaW5nX3NldHRpbmdzLnhtbM1XX1MTMRB/76fIxOGRHigiMtcyCGXsiLTSqvDEpJftXSSXnJdca33y0/jB/CRuLv0rWA4GHDvT6WWT/e3ub7O71/DgWyrJCHIjtGrQ7foWJaAizYWKG/Rj/2RzjxJjmeJMagUNqjQlB81amBUDKUzSA2vxqCEIo8x+Zhs0sTbbD4LxeFwXJsvdrpaFRXxTj3QaZDkYUBbyIJNsgj92koGhU4QKAPhNtZqqNWs1QkKP9F7zQgIRHD1XwgXF5FubShr4UwMWXce5LhQ/0lLnJI8HDfpsq/zMznikY5GCcpSYJgqd2O4zzoVzgsme+A4kAREn6O328x1KxoLbpEHxMXAKYXATpgT3oTMHc6SRA2Wn+ClYxpllfukNWvhmzUzgRXyiWCqiPu4QF3+DHvevjjrvu4dnl1efW2967X7Lu3CHztvLbuv8tH327qrf6Zz2292FFjq/YjsMVp0LMQhd5BHMfQsxIxlTk1Md6z8cNmDxPkmWx9DXJwL5GjJpgJIvGcQfCiaFnSCHyD+5BsgOTQaRPXcENajNC6ALOA+IfiFrC/Zf7i7Y391biT3w9hdx3eZmyKxlUYJ5wnhL38JgWTQ7NtRqJRluTQZa8nlEQ2RZYjCHuWCSEmExuGi+ax0F9kRI5N/pbteHyt6ILkpYji6bZfmUSHdrouZnXUhOJrogUlwDsZpgNooUnxIgy9eLDHOdllLJjCVGCg5kJGAM/MAz4wH/ZugSTaQFajrSJFhv4WshvpMBDHWOuMBGWJsoF8bj1+8FnDFjFqBs5uNG77R93Lpqnx23LjZcgIyPmIruCY4phDSzT4LPJkRpO9NDOiJWGCiTwgUv96rEVn94GoxIC+nT/NjJWIJ+wpQ8jZX7JOZODyqbTdioLERXXCU0lqDAlHhM3Iiw3IUqoCpgxBTRSk4Ii7DJGlfWI6ELgxJfwB7aPNxDr0+EKlcxjkq0mHPIK0FubT9/sfNy99Xe6/168OvHz821StPx05XMmfPz52jt0LpDc83omrf9m300DFzXvb2Bl4Pm3/Tv7nnrUxWOz1oX/UrpbfUqwXWqnOq8q3Lq3A+c7tKwqeQCNqjYFxy2KClSYYE/5nV7QOLXT25/LR4p8U8Yxdrr+/8G4Vfzl8yVt8owuPVVuYby1f8dzdpvUEsDBBQAAgAIAE8HEUve2B4LfgEAAAEGAAAfAAAAdW5pdmVyc2FsL2h0bWxfc2tpbl9zZXR0aW5ncy5qc42UUU/CMBDH3/kUS301BBMV8c0IJCY8mOib8aEbx1jo2qbtJpPw3V23CW13C/Re1n9++7d3291hFNWLJCR6jg7Nc7N/9/eNBlYzqoBbX2cDem51olm2hs8sB5ZxIAFSWmRDmYaTfjwjmDPhjWtcfVhf7RgScTJzRImJCvHVGFgi4A+i7bGXf/3kusTapJxSx4Uxgo8TwQ1wM+ZC5bRhyM10acPNMYBFCapF5082EHRDE/BMJ80aIs+OfS4RuaS8WolUjGOa7FIlCr5u6WWzXHpbSVD1R991drPp62LqAizT5s1Afvlgn5QKtIbu3MeFDRRmNAbm+ParGaCecT+hgC4znZl/+uXOhktLmkKvSv3U6oLWXtdyBvamJR5mNjyC0QrUNVZCFvIaTonUVqSH9mt+Qpmg64yn3T85sYFy9rLWdqh650Tv5zaI10IiaKEt1n750PDAGj/QDN66Ojh3hbzKsLtg5wpEk4hW4ncx4Rix+6/o+8L4PE201mx0/ANQSwMEFAACAAgATwcR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TwcRS8bONE5nAAAAagAAABwAAAB1bml2ZXJzYWwvbG9jYWxfc2V0dGluZ3MueG1sDcqxEoIwDADQna/IZcIBwc2BwubIAn5AKDmPM028tqf493R7w+vHIwh8Oabd1OHt2iGwett2fTl8Lo/mjpAy6UZiyg7VEMah6sU8ycw5l5jgI/TnuHAoyDxRKHMV8m+of7xesB2qE1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BPBxFLWXKlDYIKAAC3swAAKQAAAHVuaXZlcnNhbC9za2luX2N1c3RvbWl6YXRpb25fc2V0dGluZ3MueG1s7Z17b9vIEcD/v09BqDggBxTR++FCUUGRK5uITOlExk5aFAIlrS3CFKkjV3YU6I9+mn6wfpLOLkmLlPUgbeeSNGNegnB2Z/Y1M8vlD+a1gzvbVVYB8xb2F4vZnmtQxmz3Nuj8Ikntqed4/tCnAWVBcSu5tt2Z96C5Nx6XgTRgljuz/JnCS4NOSeqJH6nVlFtqC+5q3VpFatZIhbQkldQVKDurqmdVBcrUSllpF3dMhHZ9OqUu22+1XUyVPlXQ3ID6THNn9HOnmq6dLEqP4Ny3ZjbUCzqNGr82casbtcYvqVauN+tkU5Gr1WpDUupqWS1tms2zplyWSKlWL1U33ValWqlK5Xq9fNbYlJuVehXuemcNsFIjZw2p1qzVKuqmQiqgLclyV60om2b1rFyWoTXSOlM2vV63WSpJ5XK5WlM39Ua11y1JULsKNuRqi09gVa12q42N3JXLrarUU3rdXm1DVNJQ6lKrQhql0qbW7VZLpe3kbkeXnK6tNPNw4uk8YXDvEuwt5b5V3ONc7enK96GySRdLx2JUcq0FfVeYONb0TnrzQCe/FSLHFE4cV4v7k5aGQhBzI51bn67bRfHPWC46kIyApFyyZ9DwijHPfTv1XAa9eut6/sJyCp2/yHV+RUPIoundUx/06mf8yqB3Y03ptjkifrKqRW2dVpp6i6Xlrvverfd2AjN863srdwaqYQwcU52vl9R3bPcOapfOmgppHqvt2AHTGF2k+9fiV3a1JSSmgPLuNQi/Mmk61oQ6cYsl8ZNDb9vk6RnZUb23A5sJVbnMr2OqS+uWphfg9NrBwkErz1Ji9DOD6s0ev45Wd6w19XM34i1Xy7z+tPS9Wz7ZuRuL9RwP0ox7C0pqiV+ZlPgAeYOZVimaNrEvqDsVo9vdXNJeQCuwuMnkEomEyWF3rAwuh7L+adwfnA/GXe280FHCqJR4WL6pNFqfy/XGb+1ipJfRknEp9/tpW5IwVi9ls6Wbo0F/DAZJf6yTj2ahw//OrTr4YPY1nRQ60T9yGxiOyFWhw//OovphNCK6OTb6mkrGmjHWB6aYlz4xiVrofPJW0ty6pxLzpHubPkhsTiVIz7ZPpcCxZ6KAp2zbXdEM7amDS1nTxyNimCNNMbWBXugYnu+v/yosWys2B+eZW4E0swNr4tCZaBZcRJTz9AKtiwcxCf5jcxtqegvLdt9maX0kX2v6+dgcDPrGmOhqLCl0iDuTVN/iLeU3NJINMgIbvgUb9vPUx8L7hAVJdpzcRi6084s+/DF5Ry7s27kDf9gzejMksCRD6mZQBMchI/A6w7gejFQ+h9CgZElLKwgePH+Wcprk0mWwrenKAFxTMRP2TW4mtg0Lb7tTcB06ZRnsXRLDkM/JuDv4CD4OsTnIqTR4DyH5PqfSJ2JADBEjg5ouX2nnMo8IHoZxgMQxOLW4vztryZpOQY/P5r3trQKQ8BmGMBHRGLzN3ZJBfv8AC6nJ/QPRHhqGyRZ3t/Y9ha74M9jmMrQFaUghKveu3z9o/xj3ZK1P1DG4mzq4HpsiS/JGF9Zacj0mWbN7y51SaUKn1goiYQ1lM3smyvjKiy78sbK/SBaL8s+vUerSVfLx12d0KZXw9vQMHpChMXhMWbJTrfNpi0bwzI5wXz/YiywT8OwuGArR5ZE2eJ0lCuzFygmz9Gss1GPn8i7WyX68fL6yL9tX6IwRpuCuBhmta3u5lAjsxHzLgc3TyaWo6T1obhjmc0j4/Ciay4A+iGzonvQCM1cwc6mOXMGM5jNxTbqGZsLD1jWd8NNHBmURq+Gq7V9vfkZ0KJzEH0N1Qm88eF5yqHUfPsjA3iWWP8sqJx6VUluLqZl96LgONm9DpwKrjr3gZ6hsZj9ckngqwt0gNZ5rb+XMRHQ79p3YEWCeVwv69DnsxvcWQupYQezX4ab09xd2JBziKGx3mO8B4jFAM69VIj5ftGIGkUfKxViRdYXwEwWPZye7HkQHn5O+aYz7cpdbgDBZWGw6h134hp/zstsKTwQq6clgLxq8QS1/Ov/vv/+T3cxOf0KpFEn/ltcOBD/PmuTR3j91j9HgXxnsmHI3rSpuMipGB6pYNfv5ytTAQV/lyGKF29LCW/BXXJmahhCIllE2TVm5uIQoMURQeCsfngVzGrmUR+8h8Yln/ULn0vLvIHGanufkNSRmnvsmy92H7RF3xRzbpTnVX7wT8cGb2nAsq6o4+0OMOvb0Ltx+Z3CAiV7zSY53m8eeciHrkJ13TNKZzfLbFJtbnLUgJYT324Rwv3evexRsX6g4FuRwlno/4zLfc4b8zdbTV7lQgb+IAzfuMJ8f6eO7ZI1g7j1EaxfVSkp2aw6hC0P+rNi5sZwgqrwV7lYf8diZJetGkt2KV54D+4ISDidZP12wq6YoXfHqN6nxKHvSdzhnRUXbgSaEu/V1+pk9qZ8Q7tY3+KYygIPd0z7tFiVV4/dxXctPyhOLFxnas3pQiboiT0VdjO/SdXgX+vzFbJAYSSRI11x4M9oRu6NpL2gU0FyW7HHxQJfb7uMDzCXXmazFuAMOHlIFWwcuHvfgNrOZQw+7txgHBGFyrsX9L7mmsR0ChN3JCKUSWy/puwIcRazpnOf6oCBFNt4V+HSGUOaQ3jLOaDyhJTRFb46rLkRGFwk9V5Muz+P5mvLCeD+u1C4+mad28dgKtSOzhxfQXS0m1CfgAzbkuWiF0sJk9Xn8MuxKPJPu6B0oTRpgc7DtwikpjoSEIOVY4sEqjpbwJlkOT5fMdug9daI6CUFico6Pvx1AdBx3bpn16Q1LunckyR0FUbLb+mI6CSbkB7XEmSyV+NMlOYOOWZNAjH5Ptor3n0Rje7akOFFzf0/maI/tLHtxT1tQ99D0t4vJnRaS1B6yehS3PszFAfTH5K2nedUe3npaCXnr98pbMwDKp7w1q9KLeGuGRpC3Im9F3oq8FXkr8lbkrchbkbcib0XeirwVeSvyVuStyFuRtyJvRd6KvBV5K/JW5K3IW5G3/h/yVvErsq/GWzNz0x3eWmnwKzdvPQ0K9/DW00rIW79X3nq6p3t4a1alCBxWe/zKy1szNPKUt2ZQQt6KvBV5K/JW5K3IW5G3Im9F3oq8FXkr8lbkrchbkbcib0XeirwVeSvyVuStyFuRtyJvRd76ffNW/jlh6c3UW65/w68KI3XFrwrjV4WRuiJ1ReqK1BWpK1JXpK5IXZG6InVF6orUFakrUlekrkhdkbr+rNT1+DvuHeyaeGl/irpuq2aCrtvqyFyRuSJzReaKzBWZ6w/2TeHwfwP7zZlrZj38sjB+Wfgrf1n4tC9+8y8Ln15oZK7IXJG5InNF5orMFZkrMldkrshckbkic0XmiswVmSsyV2SuyFy/GnP9mr/qitQVqWsu6poY1iHoejgEns1cM+DMV4euGRR/WOoaLtGfA10jpR+Dum7d++eCrkc/vfB9f1f4lZnr6d8R3M9c1Ra/8OvCOQnoKzHX06v2M31d+PTvXH/zrwsjc0XmiswVmSsyV2SuyFyRuSJzReaKzBWZKzJXZK7IXJG5InNF5orMFZkrMldkrshckbkic/2zmOuuDFTB3p3tKkJsfxGp7tHu/wBQSwMEFAACAAgATwcRS5GllbS6DgAAtiIAABcAAAB1bml2ZXJzYWwvdW5pdmVyc2FsLnBuZ+2ae1RT15rAD0ITaTE62mtFgdCpgnOvDyBFDAmJ2Idwa7FW76q0PFKjSRmQhymEmBePttaWklY6PEPCnbZir5qoUR7mAfggZYUkWq4EjCFoSo568iAeSIh5MCftuuveO2vNmn/mr1n8cfZZe+/v951v729/e3/rnHPqnZw9K55f/zwAACuys15/FwAiIgEgvGI5Cmn57M70d8gtjPHunt2ARBfzGKlE0DPfzgSAS4IX/B8+h9Qjy7NyGQCAuRG6wtRlZ48AwL++lf165sHqArtJ2ZhX3PbZh8s2vr4sLCwia21kRMSq+JdXx6zaVbc8MnZ1+sb7J6+/XL7Zt2rni3rFBZaHI7P+WLr4sdzI2/ZWyzWogHx1/C/NM85zf7I7lYQgx2fvdU4pWLBjHjIwVR6lM0DmB6DCsj9C4YW9c8wh5A4A+mK1HxcUs2pgPbMposys+mpD4Q+1g/8ks10ziraJ5dl1Ibzi1k1ysPbkAnsZAKi24LaXp2XPihf9iZLyL/n+8JUuTwQAcFgOK9qKW170YGvQtZJ407wGAGZn+juw1fNP/pRX/Y+CQTovfrvi1t9VHkpGSoB7GOkFnt1cjpRzp/4FKR+tsXw5F3DyF03bea4vmfyFG1iH3w+SBVAY0ovdNPzSDJ3sm5Sbg+5ec2B47sD7WKR9YXMySY4Nzp508ryaQpVvTBx8MRHdLEfcBkzfublQQrtNxm7KWrNs5HyHGxkqwLm4jnwOG3i0h4lNXNAUBlcnLotLYcbanL9vla+k/eeDRLI3m7MtRJ9ZJ74fXH2dHHQJKqb5muD165M8oxSZIvmpzxjK1DUrZdq9u0cjru+NG/1+d3oCgmx+ydLU72xZNZUy0EJBLRiGAg56s95ykscfurv3HSET20pEpLryGgRPuPzIB3f3LkPIe2DrUbmDQ2YmCI38s/0QxZGVpa/U3L+TxEw8zxKO+9pHIe+fDY9/1Lrue2RP+4XkF/5wgTn/biMy/LMvWb7z3pajrKZAtG3ASWEnxvE8crNpRYHU53sHvvPpHHHkgmCn4krYHLUjUtzifuEVsNp9TU/x+QNrYdxxzDi4oDcUj2fwpyRkGQz3aRwMCCxr0SePVpSKwcmjsB+WmZNGEF8pPkomffFB/aNz0d9rax5TUQbcWXNgNP4YaUfSMRQV3OXiaoGUDP3dGCiKJHUGHbDukjBQ/PTnhEhr6sRIZ7+DEdAbjiZ8bb16bwZOF4cv5i7eDwoPtkplQZ9CRMB/0/zVpDNGkxMxmkpM/EEHIxNVnZBMavehnuCy2jO59xxce1fZ92HBqJ9oXWn11z1txD7MszI8urmbpYIVVhfRE2PcqWc2cuP06XBl874NRQG8IFndp6ka7K+a7FOFk+z3PSyJ3JbHF0GcYCpEejX7Ioiz7nQQdLkejghep45R99vv4nNxTWkGasdR+J7OIxtgqYN5JH3vmoMy/7VACUGdBI0+hfNoZnbnWE9xT2dAaNRVsfOK4woL0QBQo988vAcX/jh64Xz0bS3lSTJ6t4+80Sa/5aSiinGzHbX3WGwvZq1TFq56tUbVzmxk7v5Qx26sQP8HMtHV/NqHnFhZcE5ZRcgS2ZleB0QEi2QlOrpKzNXBzqcZ6kmawTQ0X8LonGudJ9FOU9ADvY3Ue0SRlN0oH2DluxVV3hjwgmFGCPQddScbjqnEYKel3U5bpEqHWsFJKMXARdYjXpLsa7PrKz3rtSo10SzUTxhKJSPz7drL0CV9EMTrkd1uNvrWwke0FApqt+VHFBmXZQQnMidP7uzdp5FWlTNVfxCO7mKgW4004zG5OBZwXr2X/UlyuEZZClei9GCQ5sUcp9ecwJyR1t/2BjkrqpIIZj2JZpbbiLpjxe6K2FlJLl9E7yEbbcX3MOf1AV2FM6ijvu/JMG8xRtYc0VPRT2ViRITR0wkSCuvxkraI1h00I9yuPTEGnrDzqibzBvL5AtZ4G9dhyWfmFYq/0SHxMI37wrVf20VHvQbWPEm2D35skyuwh1HlMjs+S6XHWMcuH1i/rnGyCvV50dd9GrerhOxrc4IQb8DqitriccUYoz7vdlKYLfmeDEioTgP5OTuFvoz8XsIPjPXsuN6p/eYeKL+lm9uIV39Afo/gZQT3jgala7bKOIW+SUPUnCfdxnBaLjH/mOfBQSLmT6OXJw3nxZLcdGkuswe/AQAG6S9avks3/0hG7xcUoW9aYvqUgmiFtsqQeZ9Li0+rV1wpQZ2Q2cYpJ0TFzd2ZD7cZ1bIAph2EKgEuSY1JoncRuOZN5kqpj9SLLJU8dWdE//z7fzOwyDhJM0qY+SI3/udnVL7VjalLhbpBMxJ5UNB6TbgmQR6sJI/EmRU7DIS4n1kmpgQJM3Emsh9xuskrHsXdUIzJ9cnhl6/otuKqfbep8nmMG3MRrKbVnFASHsTUdIc9IIpUAn3mLCfD/DssXI26KDfDFhThnSm1gasP6modNqrZqyoDOCbHFem8DbIxYq3V1mt50pE5kznnYF5LYW8u4eXjPbl8nUWxtjjxXV2Vg9+stTC8MWNx5qnYpGO8Unc/yKF3QgwHy1nMLWj5OJauhFzIIcB5M5l0LXpBG/94nOI8oJ0uc5NLV1DKJu2kI8c/RP8Vl9VZa0ond/OmSlUCMN3msg9WePBW1xyXCDl2fazSBau8nE41YwtIn6FPkjxXvLx7leair9PVZOkdFjtwtyQNGjWMYSR0MUPkUxCSxGp2nozTeBQ9B6a2qdlCRilI8f+7myu6odom1z7OU6nTDMfinJec03wB9xkrH+x3e93tzku61DYDT0SN0zNGVcxCGafXZOkTGYg5TftCs53dIChFvYvrWk+I9x3E3W7PfBilqjJb0mev6TFzwxj3lKGEUK/yidjjbZnglo7MB1EA83afUQzpLY991agLbCXNLJOazDulM3lf2hlv08iEU8kaqU90jL7oqzaWsHvO5dLdlVd97XAHaKK2HQVhHbRD0603TJaqzDO4eHHxVbAiY3jMVjxOQM+zie+BO+SLFQU3kg2sFu0JQmZSIXLO5lElXuENDhmsVu2AA0SDhJ0v0hU3FwrQv0VZto0SjLnIPRvdpY1/EvOJJJqi7dp6jKmJ8lf5GLs8q7XT8wckJl9rLaQIFzVnfNY/bDj1LUsX+xG/AT8l/ZCSYbD+OXI9smMmrrU0tQ5NqzE/gaZZJZftSUY8Bnc+WVmhKhY2D2zch89OMjALxP0i7Ik9t062Zou4WivLLandF/2LnkSv27zVd3o01Xs7Gzmza/aElJ2qjf26+4MLUnc+qAx/8Gr9jLraU42iyQeu+De1Zc4fUFJJvs7iWZJU090e2RnoG6IqG3F9U4LnOKesdC5v7VjKbxt5Iq7+evS3erm6yMsTUgwE7ZGhvett+ctxm4W1d8/Lndd5j+TTPqL4uJwQyis2Heak4MIu1gfh2F9iZ52Xx+a4LdUJy2kp8ab88vYZXFhS0/Mye86WPPszWcH7GAR5AyEY3YOV8WKU3/fWcnqA4VPO8FDzbM2zSqPPlo+WBfD/5tpk/ktIWLBxOLESaqzd5930CQLtjR+d5pPe4xc/fdD8AROZSGDXN+vEf436ib6bgn6E6+I3FBYwNa8xsQtfPUU6yxOHE3udfjY6lDMVNKxDoqmG9D8nYm/7zKgzR4Ebv+Z1t75wJSwuoOMeOpGkauHwreqmv6d3lw4rRv4xtZv6Bbs4+Jo/A9FfeH5d2T2+P7GIOw01B7cdKuIiK+eNL11nXl116L+1/fbUV5DyduKboQxpX0NoQOL/xcwlYAlYApaAJWAJWAKWgCVgCVgCloAlYAlYApaAJWAJ+H8DuPYreYF0d5nKm1AV+jqZe3NhM2+2Hqtgw1atdgRoCgnry6YmlM/uSnnzpqfYxQX1In3SyV/0MaUFyhOeMXFwbijQYPZb08x2qorcGy2T5u4olGpEN2I0Qsukex1ItLqEamIOzZs34A0qGqluAndYA+54T1+99bD/CGP3oh8kOxOWSZrCfBMbEUsHYWOF8S7mWzqnpVkwsBhwrnTQp4iiGcKbwrCnpbigS8C/Px9bQ+7NcDC6SOEemX3Dw5Et4shvvTwdS89MiDpjn9/Z298OdlSKMhuwmzonrkmYvOeQ4XlHJ0rQEmoCWtfTFAEOVqLmyswqJUToG3CAT8r4PqMpHZTPyexX2jbvNHBzGESqrsx4IbsuX2TbwZjC7b/YtNEw8rVS5cmX6zcPC1ISKzXb9hUiJleTcDvkmHc8poCX9PbqBvKiV8/konVF5G4uMyBcNRF5ai75EzBFLXMLybTTFFvl/Xmpobx1Yx/nb2ahZLhDsYQFMVNF9+I/78x09ElkvmxdrWuKe3FAT0HfMQjiid14Ed6A78EPsMDF8Y1Ddyu7Bta8YlHgHhw5Pf30d4iPQZml51zgBzbhc1NYsHUI9pPq4HGvHTeR0cmMtP1ynWMSrB+1L8j9m1qp7ZYpWAQrUrPLRWArnO6p5I1SmsWa5uw6zXuI10X6Bq2OEFkVr6haJWdG2Gq86fEi9+1dHv+nPN/+emgRmL2vgyfM3yUJQKigg8spbRmNuHG+d80W0Ek9xOZCCZG6eZ0U0UQUR3eY0nYpc1Y3BFoH5/lp1eJaB2vP9QsfzIrHWHFgJ2B5LSHSivnCZMDjL2OvHiq0bxwqojeP95dgC0NvwcXmBq1jQ9eZ7LrA2cGJWpgjJpWWmzxTmUkS5iuKCEYemOzk5++UID799ZsehDMctu1JcSvodUc9Gb9PiBwWPtL1fT/Tmx5Spo/KcW44r+9ijvcHV0bgHnWqmtBwYCtYhftoShX+qOVII3Qiw0pFj3m21eSqwPJUaDS1zSnFbp8ICLGXJiDf7oS9hzmvMoqHhSXv004DoXff3/7fxvBH8JO75xQhzWcr0sizVm1H36qQnlDF3mse/jSkQiD31jIXA6Dd2FsR+ktkGkqDl8Fg6WlKkANr0yre+LUtFQ7zgfLsOi8cilkTZJBaQmYMGqjDi7iVswP8KaVve0UxfK5MMvRa6InZb+S8LtlNqfsvUEsDBBQAAgAIAE8HEUu2gi+oTQAAAGsAAAAbAAAAdW5pdmVyc2FsL3VuaXZlcnNhbC5wbmcueG1ss7GvyM1RKEstKs7Mz7NVMtQzULK34+WyKShKLctMLVeoAIoZ6RlAgJJCpa2SGRK3PDOlJAOowsDAEiGYkZqZnlFiq2Ruag4X1AeaCQBQSwECAAAUAAIACABPBxFLDmokTmIEAAAFEQAAHQAAAAAAAAABAAAAAAAAAAAAdW5pdmVyc2FsL2NvbW1vbl9tZXNzYWdlcy5sbmdQSwECAAAUAAIACABPBxFLynGu75EDAACxDQAAJwAAAAAAAAABAAAAAACdBAAAdW5pdmVyc2FsL2ZsYXNoX3B1Ymxpc2hpbmdfc2V0dGluZ3MueG1sUEsBAgAAFAACAAgATwcRS0nm9nu0AgAAVgoAACEAAAAAAAAAAQAAAAAAcwgAAHVuaXZlcnNhbC9mbGFzaF9za2luX3NldHRpbmdzLnhtbFBLAQIAABQAAgAIAE8HEUvVRGJ2YgMAAMIMAAAmAAAAAAAAAAEAAAAAAGYLAAB1bml2ZXJzYWwvaHRtbF9wdWJsaXNoaW5nX3NldHRpbmdzLnhtbFBLAQIAABQAAgAIAE8HEUve2B4LfgEAAAEGAAAfAAAAAAAAAAEAAAAAAAwPAAB1bml2ZXJzYWwvaHRtbF9za2luX3NldHRpbmdzLmpzUEsBAgAAFAACAAgATwcRSz08L9HBAAAA5QEAABoAAAAAAAAAAQAAAAAAxxAAAHVuaXZlcnNhbC9pMThuX3ByZXNldHMueG1sUEsBAgAAFAACAAgATwcRS8bONE5nAAAAagAAABwAAAAAAAAAAQAAAAAAwBEAAHVuaXZlcnNhbC9sb2NhbF9zZXR0aW5ncy54bWxQSwECAAAUAAIACABElFdHI7RO+/sCAACwCAAAFAAAAAAAAAABAAAAAABhEgAAdW5pdmVyc2FsL3BsYXllci54bWxQSwECAAAUAAIACABPBxFLWXKlDYIKAAC3swAAKQAAAAAAAAABAAAAAACOFQAAdW5pdmVyc2FsL3NraW5fY3VzdG9taXphdGlvbl9zZXR0aW5ncy54bWxQSwECAAAUAAIACABPBxFLkaWVtLoOAAC2IgAAFwAAAAAAAAAAAAAAAABXIAAAdW5pdmVyc2FsL3VuaXZlcnNhbC5wbmdQSwECAAAUAAIACABPBxFLtoIvqE0AAABrAAAAGwAAAAAAAAABAAAAAABGLwAAdW5pdmVyc2FsL3VuaXZlcnNhbC5wbmcueG1sUEsFBgAAAAALAAsASQMAAMwvAAAAAA=="/>
  <p:tag name="ISPRING_ULTRA_SCORM_COURSE_ID" val="2FDA5D92-6571-405D-B7C7-2B9EE938E893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RESENTATION_TITLE" val="business"/>
  <p:tag name="commondata" val="eyJoZGlkIjoiZTBhZWE3ZWQ3NmYzNTEzZGZmZjM1NjhlNGM1OGMwNTI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商业低调墨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8202A"/>
      </a:accent1>
      <a:accent2>
        <a:srgbClr val="2D414A"/>
      </a:accent2>
      <a:accent3>
        <a:srgbClr val="526269"/>
      </a:accent3>
      <a:accent4>
        <a:srgbClr val="828E93"/>
      </a:accent4>
      <a:accent5>
        <a:srgbClr val="B8C0C2"/>
      </a:accent5>
      <a:accent6>
        <a:srgbClr val="70AD47"/>
      </a:accent6>
      <a:hlink>
        <a:srgbClr val="0563C1"/>
      </a:hlink>
      <a:folHlink>
        <a:srgbClr val="954F72"/>
      </a:folHlink>
    </a:clrScheme>
    <a:fontScheme name="Agency FB雅黑">
      <a:majorFont>
        <a:latin typeface="Agency FB"/>
        <a:ea typeface="微软雅黑"/>
        <a:cs typeface=""/>
      </a:majorFont>
      <a:minorFont>
        <a:latin typeface="Agency FB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3223</Words>
  <Application>WPS 演示</Application>
  <PresentationFormat>宽屏</PresentationFormat>
  <Paragraphs>98</Paragraphs>
  <Slides>7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思源黑体 CN ExtraLight</vt:lpstr>
      <vt:lpstr>黑体</vt:lpstr>
      <vt:lpstr>Times New Roman</vt:lpstr>
      <vt:lpstr>微软雅黑</vt:lpstr>
      <vt:lpstr>Agency FB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</dc:title>
  <dc:creator>nicangel</dc:creator>
  <cp:lastModifiedBy>Neighbour Lao Li</cp:lastModifiedBy>
  <cp:revision>61</cp:revision>
  <dcterms:created xsi:type="dcterms:W3CDTF">2017-08-16T14:54:00Z</dcterms:created>
  <dcterms:modified xsi:type="dcterms:W3CDTF">2023-12-06T00:39:13Z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2CA0F7AE9EC04DC5B5E97A58A235DB09_13</vt:lpwstr>
  </property>
</Properties>
</file>

<file path=docProps/thumbnail.jpeg>
</file>